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Century Gothic"/>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enturyGothic-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CenturyGothic-italic.fntdata"/><Relationship Id="rId10" Type="http://schemas.openxmlformats.org/officeDocument/2006/relationships/slide" Target="slides/slide5.xml"/><Relationship Id="rId32" Type="http://schemas.openxmlformats.org/officeDocument/2006/relationships/font" Target="fonts/CenturyGothic-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CenturyGothic-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f5473aa0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f5473aa0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f551a1aca3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 name="Google Shape;139;gf551a1aca3_0_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140" name="Google Shape;140;gf551a1aca3_0_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 sz="1200" u="none" cap="none" strike="noStrike">
                <a:solidFill>
                  <a:schemeClr val="dk1"/>
                </a:solidFill>
                <a:latin typeface="Rockwell"/>
                <a:ea typeface="Rockwell"/>
                <a:cs typeface="Rockwell"/>
                <a:sym typeface="Rockwell"/>
              </a:rPr>
              <a:t>‹#›</a:t>
            </a:fld>
            <a:endParaRPr b="0" i="0" sz="1200" u="none" cap="none" strike="noStrike">
              <a:solidFill>
                <a:schemeClr val="dk1"/>
              </a:solidFill>
              <a:latin typeface="Rockwell"/>
              <a:ea typeface="Rockwell"/>
              <a:cs typeface="Rockwell"/>
              <a:sym typeface="Rockwe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f551a1aca3_0_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 name="Google Shape;147;gf551a1aca3_0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f551a1aca3_0_4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 name="Google Shape;153;gf551a1aca3_0_4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f551a1aca3_0_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 name="Google Shape;161;gf551a1aca3_0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f551a1aca3_0_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gf551a1aca3_0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f551a1aca3_0_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7" name="Google Shape;177;gf551a1aca3_0_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f551a1aca3_0_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8" name="Google Shape;188;gf551a1aca3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f551a1aca3_0_9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6" name="Google Shape;196;gf551a1aca3_0_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f551a1aca3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f551a1aca3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f5473aa0fa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f5473aa0fa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f5473aa0fa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f5473aa0fa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f5473aa0fa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f5473aa0fa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Lecture 5 - Slide 34, switch pulls </a:t>
            </a:r>
            <a:r>
              <a:rPr lang="en"/>
              <a:t>signal</a:t>
            </a:r>
            <a:r>
              <a:rPr lang="en"/>
              <a:t> LOW</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f5473aa0fa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f5473aa0f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f5473aa0fa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f5473aa0fa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f5473aa0fa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f5473aa0fa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f5473aa0f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f5473aa0f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f5473aa0f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f5473aa0f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f5473aa0f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f5473aa0f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f551a1aca3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f551a1aca3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f551a1aca3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 name="Google Shape;94;gf551a1aca3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95" name="Google Shape;95;gf551a1aca3_0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 sz="1200" u="none" cap="none" strike="noStrike">
                <a:solidFill>
                  <a:schemeClr val="dk1"/>
                </a:solidFill>
                <a:latin typeface="Rockwell"/>
                <a:ea typeface="Rockwell"/>
                <a:cs typeface="Rockwell"/>
                <a:sym typeface="Rockwell"/>
              </a:rPr>
              <a:t>‹#›</a:t>
            </a:fld>
            <a:endParaRPr b="0" i="0" sz="1200" u="none" cap="none" strike="noStrike">
              <a:solidFill>
                <a:schemeClr val="dk1"/>
              </a:solidFill>
              <a:latin typeface="Rockwell"/>
              <a:ea typeface="Rockwell"/>
              <a:cs typeface="Rockwell"/>
              <a:sym typeface="Rockwe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f551a1aca3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gf551a1aca3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104" name="Google Shape;104;gf551a1aca3_0_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 sz="1200" u="none" cap="none" strike="noStrike">
                <a:solidFill>
                  <a:schemeClr val="dk1"/>
                </a:solidFill>
                <a:latin typeface="Rockwell"/>
                <a:ea typeface="Rockwell"/>
                <a:cs typeface="Rockwell"/>
                <a:sym typeface="Rockwell"/>
              </a:rPr>
              <a:t>‹#›</a:t>
            </a:fld>
            <a:endParaRPr b="0" i="0" sz="1200" u="none" cap="none" strike="noStrike">
              <a:solidFill>
                <a:schemeClr val="dk1"/>
              </a:solidFill>
              <a:latin typeface="Rockwell"/>
              <a:ea typeface="Rockwell"/>
              <a:cs typeface="Rockwell"/>
              <a:sym typeface="Rockwe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f551a1aca3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gf551a1aca3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113" name="Google Shape;113;gf551a1aca3_0_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 sz="1200" u="none" cap="none" strike="noStrike">
                <a:solidFill>
                  <a:schemeClr val="dk1"/>
                </a:solidFill>
                <a:latin typeface="Rockwell"/>
                <a:ea typeface="Rockwell"/>
                <a:cs typeface="Rockwell"/>
                <a:sym typeface="Rockwell"/>
              </a:rPr>
              <a:t>‹#›</a:t>
            </a:fld>
            <a:endParaRPr b="0" i="0" sz="1200" u="none" cap="none" strike="noStrike">
              <a:solidFill>
                <a:schemeClr val="dk1"/>
              </a:solidFill>
              <a:latin typeface="Rockwell"/>
              <a:ea typeface="Rockwell"/>
              <a:cs typeface="Rockwell"/>
              <a:sym typeface="Rockwe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f551a1aca3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gf551a1aca3_0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
              <a:t>INITIALIZE EVERY PART</a:t>
            </a:r>
            <a:endParaRPr/>
          </a:p>
        </p:txBody>
      </p:sp>
      <p:sp>
        <p:nvSpPr>
          <p:cNvPr id="122" name="Google Shape;122;gf551a1aca3_0_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 sz="1200" u="none" cap="none" strike="noStrike">
                <a:solidFill>
                  <a:schemeClr val="dk1"/>
                </a:solidFill>
                <a:latin typeface="Rockwell"/>
                <a:ea typeface="Rockwell"/>
                <a:cs typeface="Rockwell"/>
                <a:sym typeface="Rockwell"/>
              </a:rPr>
              <a:t>‹#›</a:t>
            </a:fld>
            <a:endParaRPr b="0" i="0" sz="1200" u="none" cap="none" strike="noStrike">
              <a:solidFill>
                <a:schemeClr val="dk1"/>
              </a:solidFill>
              <a:latin typeface="Rockwell"/>
              <a:ea typeface="Rockwell"/>
              <a:cs typeface="Rockwell"/>
              <a:sym typeface="Rockwe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f551a1aca3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gf551a1aca3_0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
              <a:t>SUBMIT SLDPART ONLY</a:t>
            </a:r>
            <a:endParaRPr/>
          </a:p>
        </p:txBody>
      </p:sp>
      <p:sp>
        <p:nvSpPr>
          <p:cNvPr id="131" name="Google Shape;131;gf551a1aca3_0_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 sz="1200" u="none" cap="none" strike="noStrike">
                <a:solidFill>
                  <a:schemeClr val="dk1"/>
                </a:solidFill>
                <a:latin typeface="Rockwell"/>
                <a:ea typeface="Rockwell"/>
                <a:cs typeface="Rockwell"/>
                <a:sym typeface="Rockwell"/>
              </a:rPr>
              <a:t>‹#›</a:t>
            </a:fld>
            <a:endParaRPr b="0" i="0" sz="1200" u="none" cap="none" strike="noStrike">
              <a:solidFill>
                <a:schemeClr val="dk1"/>
              </a:solidFill>
              <a:latin typeface="Rockwell"/>
              <a:ea typeface="Rockwell"/>
              <a:cs typeface="Rockwell"/>
              <a:sym typeface="Rockwe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Agenda">
  <p:cSld name="1_Agenda">
    <p:bg>
      <p:bgPr>
        <a:solidFill>
          <a:schemeClr val="dk1"/>
        </a:solidFill>
      </p:bgPr>
    </p:bg>
    <p:spTree>
      <p:nvGrpSpPr>
        <p:cNvPr id="50" name="Shape 50"/>
        <p:cNvGrpSpPr/>
        <p:nvPr/>
      </p:nvGrpSpPr>
      <p:grpSpPr>
        <a:xfrm>
          <a:off x="0" y="0"/>
          <a:ext cx="0" cy="0"/>
          <a:chOff x="0" y="0"/>
          <a:chExt cx="0" cy="0"/>
        </a:xfrm>
      </p:grpSpPr>
      <p:sp>
        <p:nvSpPr>
          <p:cNvPr id="51" name="Google Shape;51;p13"/>
          <p:cNvSpPr/>
          <p:nvPr>
            <p:ph idx="2" type="pic"/>
          </p:nvPr>
        </p:nvSpPr>
        <p:spPr>
          <a:xfrm>
            <a:off x="-1" y="-2635"/>
            <a:ext cx="9144000" cy="5146200"/>
          </a:xfrm>
          <a:prstGeom prst="rect">
            <a:avLst/>
          </a:prstGeom>
          <a:gradFill>
            <a:gsLst>
              <a:gs pos="0">
                <a:schemeClr val="dk1"/>
              </a:gs>
              <a:gs pos="75000">
                <a:schemeClr val="accent6"/>
              </a:gs>
              <a:gs pos="100000">
                <a:schemeClr val="accent6"/>
              </a:gs>
            </a:gsLst>
            <a:lin ang="2399891" scaled="0"/>
          </a:gradFill>
          <a:ln>
            <a:noFill/>
          </a:ln>
        </p:spPr>
        <p:txBody>
          <a:bodyPr anchorCtr="0" anchor="t" bIns="45700" lIns="91425" spcFirstLastPara="1" rIns="91425" wrap="square" tIns="457200">
            <a:noAutofit/>
          </a:bodyPr>
          <a:lstStyle>
            <a:lvl1pPr lvl="0" marR="0" rtl="0" algn="ctr">
              <a:lnSpc>
                <a:spcPct val="90000"/>
              </a:lnSpc>
              <a:spcBef>
                <a:spcPts val="750"/>
              </a:spcBef>
              <a:spcAft>
                <a:spcPts val="0"/>
              </a:spcAft>
              <a:buClr>
                <a:schemeClr val="lt2"/>
              </a:buClr>
              <a:buSzPts val="2100"/>
              <a:buFont typeface="Arial"/>
              <a:buNone/>
              <a:defRPr b="0" i="0" sz="2100" u="none" cap="none" strike="noStrike">
                <a:solidFill>
                  <a:schemeClr val="lt2"/>
                </a:solidFill>
                <a:latin typeface="Rockwell"/>
                <a:ea typeface="Rockwell"/>
                <a:cs typeface="Rockwell"/>
                <a:sym typeface="Rockwell"/>
              </a:defRPr>
            </a:lvl1pPr>
            <a:lvl2pPr lvl="1" marR="0" rtl="0" algn="l">
              <a:lnSpc>
                <a:spcPct val="90000"/>
              </a:lnSpc>
              <a:spcBef>
                <a:spcPts val="375"/>
              </a:spcBef>
              <a:spcAft>
                <a:spcPts val="0"/>
              </a:spcAft>
              <a:buClr>
                <a:srgbClr val="7F7F7F"/>
              </a:buClr>
              <a:buSzPts val="1800"/>
              <a:buFont typeface="Arial"/>
              <a:buChar char="•"/>
              <a:defRPr b="0" i="0" sz="1800" u="none" cap="none" strike="noStrike">
                <a:solidFill>
                  <a:srgbClr val="7F7F7F"/>
                </a:solidFill>
                <a:latin typeface="Rockwell"/>
                <a:ea typeface="Rockwell"/>
                <a:cs typeface="Rockwell"/>
                <a:sym typeface="Rockwell"/>
              </a:defRPr>
            </a:lvl2pPr>
            <a:lvl3pPr lvl="2" marR="0" rtl="0" algn="l">
              <a:lnSpc>
                <a:spcPct val="90000"/>
              </a:lnSpc>
              <a:spcBef>
                <a:spcPts val="375"/>
              </a:spcBef>
              <a:spcAft>
                <a:spcPts val="0"/>
              </a:spcAft>
              <a:buClr>
                <a:srgbClr val="7F7F7F"/>
              </a:buClr>
              <a:buSzPts val="1500"/>
              <a:buFont typeface="Arial"/>
              <a:buChar char="•"/>
              <a:defRPr b="0" i="0" sz="1500" u="none" cap="none" strike="noStrike">
                <a:solidFill>
                  <a:srgbClr val="7F7F7F"/>
                </a:solidFill>
                <a:latin typeface="Rockwell"/>
                <a:ea typeface="Rockwell"/>
                <a:cs typeface="Rockwell"/>
                <a:sym typeface="Rockwell"/>
              </a:defRPr>
            </a:lvl3pPr>
            <a:lvl4pPr lvl="3" marR="0" rtl="0" algn="l">
              <a:lnSpc>
                <a:spcPct val="90000"/>
              </a:lnSpc>
              <a:spcBef>
                <a:spcPts val="375"/>
              </a:spcBef>
              <a:spcAft>
                <a:spcPts val="0"/>
              </a:spcAft>
              <a:buClr>
                <a:srgbClr val="7F7F7F"/>
              </a:buClr>
              <a:buSzPts val="1350"/>
              <a:buFont typeface="Arial"/>
              <a:buChar char="•"/>
              <a:defRPr b="0" i="0" sz="1350" u="none" cap="none" strike="noStrike">
                <a:solidFill>
                  <a:srgbClr val="7F7F7F"/>
                </a:solidFill>
                <a:latin typeface="Rockwell"/>
                <a:ea typeface="Rockwell"/>
                <a:cs typeface="Rockwell"/>
                <a:sym typeface="Rockwell"/>
              </a:defRPr>
            </a:lvl4pPr>
            <a:lvl5pPr lvl="4" marR="0" rtl="0" algn="l">
              <a:lnSpc>
                <a:spcPct val="90000"/>
              </a:lnSpc>
              <a:spcBef>
                <a:spcPts val="375"/>
              </a:spcBef>
              <a:spcAft>
                <a:spcPts val="0"/>
              </a:spcAft>
              <a:buClr>
                <a:srgbClr val="7F7F7F"/>
              </a:buClr>
              <a:buSzPts val="1350"/>
              <a:buFont typeface="Arial"/>
              <a:buChar char="•"/>
              <a:defRPr b="0" i="0" sz="1350" u="none" cap="none" strike="noStrike">
                <a:solidFill>
                  <a:srgbClr val="7F7F7F"/>
                </a:solidFill>
                <a:latin typeface="Rockwell"/>
                <a:ea typeface="Rockwell"/>
                <a:cs typeface="Rockwell"/>
                <a:sym typeface="Rockwel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2" name="Google Shape;52;p13"/>
          <p:cNvSpPr txBox="1"/>
          <p:nvPr>
            <p:ph idx="1" type="body"/>
          </p:nvPr>
        </p:nvSpPr>
        <p:spPr>
          <a:xfrm>
            <a:off x="588077" y="1206848"/>
            <a:ext cx="1641600" cy="951300"/>
          </a:xfrm>
          <a:prstGeom prst="rect">
            <a:avLst/>
          </a:prstGeom>
          <a:noFill/>
          <a:ln>
            <a:noFill/>
          </a:ln>
        </p:spPr>
        <p:txBody>
          <a:bodyPr anchorCtr="0" anchor="b" bIns="0" lIns="91425" spcFirstLastPara="1" rIns="91425" wrap="square" tIns="45700">
            <a:noAutofit/>
          </a:bodyPr>
          <a:lstStyle>
            <a:lvl1pPr indent="-228600" lvl="0" marL="457200" rtl="0" algn="l">
              <a:lnSpc>
                <a:spcPct val="90000"/>
              </a:lnSpc>
              <a:spcBef>
                <a:spcPts val="750"/>
              </a:spcBef>
              <a:spcAft>
                <a:spcPts val="0"/>
              </a:spcAft>
              <a:buClr>
                <a:schemeClr val="accent1"/>
              </a:buClr>
              <a:buSzPts val="6400"/>
              <a:buNone/>
              <a:defRPr sz="6400">
                <a:solidFill>
                  <a:schemeClr val="accent1"/>
                </a:solidFill>
              </a:defRPr>
            </a:lvl1pPr>
            <a:lvl2pPr indent="-342900" lvl="1" marL="914400" rtl="0" algn="l">
              <a:lnSpc>
                <a:spcPct val="90000"/>
              </a:lnSpc>
              <a:spcBef>
                <a:spcPts val="375"/>
              </a:spcBef>
              <a:spcAft>
                <a:spcPts val="0"/>
              </a:spcAft>
              <a:buClr>
                <a:srgbClr val="7F7F7F"/>
              </a:buClr>
              <a:buSzPts val="1800"/>
              <a:buChar char="•"/>
              <a:defRPr/>
            </a:lvl2pPr>
            <a:lvl3pPr indent="-342900" lvl="2" marL="1371600" rtl="0" algn="l">
              <a:lnSpc>
                <a:spcPct val="90000"/>
              </a:lnSpc>
              <a:spcBef>
                <a:spcPts val="375"/>
              </a:spcBef>
              <a:spcAft>
                <a:spcPts val="0"/>
              </a:spcAft>
              <a:buClr>
                <a:srgbClr val="7F7F7F"/>
              </a:buClr>
              <a:buSzPts val="1800"/>
              <a:buChar char="•"/>
              <a:defRPr/>
            </a:lvl3pPr>
            <a:lvl4pPr indent="-342900" lvl="3" marL="1828800" rtl="0" algn="l">
              <a:lnSpc>
                <a:spcPct val="90000"/>
              </a:lnSpc>
              <a:spcBef>
                <a:spcPts val="375"/>
              </a:spcBef>
              <a:spcAft>
                <a:spcPts val="0"/>
              </a:spcAft>
              <a:buClr>
                <a:srgbClr val="7F7F7F"/>
              </a:buClr>
              <a:buSzPts val="1800"/>
              <a:buChar char="•"/>
              <a:defRPr/>
            </a:lvl4pPr>
            <a:lvl5pPr indent="-342900" lvl="4" marL="2286000" rtl="0" algn="l">
              <a:lnSpc>
                <a:spcPct val="90000"/>
              </a:lnSpc>
              <a:spcBef>
                <a:spcPts val="375"/>
              </a:spcBef>
              <a:spcAft>
                <a:spcPts val="0"/>
              </a:spcAft>
              <a:buClr>
                <a:srgbClr val="7F7F7F"/>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53" name="Google Shape;53;p13"/>
          <p:cNvSpPr txBox="1"/>
          <p:nvPr>
            <p:ph idx="3" type="body"/>
          </p:nvPr>
        </p:nvSpPr>
        <p:spPr>
          <a:xfrm>
            <a:off x="620053" y="2262395"/>
            <a:ext cx="6181800" cy="1584000"/>
          </a:xfrm>
          <a:prstGeom prst="rect">
            <a:avLst/>
          </a:prstGeom>
          <a:noFill/>
          <a:ln>
            <a:noFill/>
          </a:ln>
        </p:spPr>
        <p:txBody>
          <a:bodyPr anchorCtr="0" anchor="t" bIns="91425" lIns="91425" spcFirstLastPara="1" rIns="91425" wrap="square" tIns="45700">
            <a:normAutofit/>
          </a:bodyPr>
          <a:lstStyle>
            <a:lvl1pPr indent="-228600" lvl="0" marL="457200" rtl="0" algn="l">
              <a:lnSpc>
                <a:spcPct val="80000"/>
              </a:lnSpc>
              <a:spcBef>
                <a:spcPts val="750"/>
              </a:spcBef>
              <a:spcAft>
                <a:spcPts val="0"/>
              </a:spcAft>
              <a:buClr>
                <a:srgbClr val="7F7F7F"/>
              </a:buClr>
              <a:buSzPts val="4400"/>
              <a:buNone/>
              <a:defRPr b="0" i="0" sz="4400">
                <a:latin typeface="Rockwell"/>
                <a:ea typeface="Rockwell"/>
                <a:cs typeface="Rockwell"/>
                <a:sym typeface="Rockwell"/>
              </a:defRPr>
            </a:lvl1pPr>
            <a:lvl2pPr indent="-342900" lvl="1" marL="914400" rtl="0" algn="l">
              <a:lnSpc>
                <a:spcPct val="90000"/>
              </a:lnSpc>
              <a:spcBef>
                <a:spcPts val="375"/>
              </a:spcBef>
              <a:spcAft>
                <a:spcPts val="0"/>
              </a:spcAft>
              <a:buClr>
                <a:srgbClr val="7F7F7F"/>
              </a:buClr>
              <a:buSzPts val="1800"/>
              <a:buChar char="•"/>
              <a:defRPr/>
            </a:lvl2pPr>
            <a:lvl3pPr indent="-342900" lvl="2" marL="1371600" rtl="0" algn="l">
              <a:lnSpc>
                <a:spcPct val="90000"/>
              </a:lnSpc>
              <a:spcBef>
                <a:spcPts val="375"/>
              </a:spcBef>
              <a:spcAft>
                <a:spcPts val="0"/>
              </a:spcAft>
              <a:buClr>
                <a:srgbClr val="7F7F7F"/>
              </a:buClr>
              <a:buSzPts val="1800"/>
              <a:buChar char="•"/>
              <a:defRPr/>
            </a:lvl3pPr>
            <a:lvl4pPr indent="-342900" lvl="3" marL="1828800" rtl="0" algn="l">
              <a:lnSpc>
                <a:spcPct val="90000"/>
              </a:lnSpc>
              <a:spcBef>
                <a:spcPts val="375"/>
              </a:spcBef>
              <a:spcAft>
                <a:spcPts val="0"/>
              </a:spcAft>
              <a:buClr>
                <a:srgbClr val="7F7F7F"/>
              </a:buClr>
              <a:buSzPts val="1800"/>
              <a:buChar char="•"/>
              <a:defRPr/>
            </a:lvl4pPr>
            <a:lvl5pPr indent="-342900" lvl="4" marL="2286000" rtl="0" algn="l">
              <a:lnSpc>
                <a:spcPct val="90000"/>
              </a:lnSpc>
              <a:spcBef>
                <a:spcPts val="375"/>
              </a:spcBef>
              <a:spcAft>
                <a:spcPts val="0"/>
              </a:spcAft>
              <a:buClr>
                <a:srgbClr val="7F7F7F"/>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54" name="Google Shape;54;p13"/>
          <p:cNvSpPr txBox="1"/>
          <p:nvPr>
            <p:ph idx="11" type="ftr"/>
          </p:nvPr>
        </p:nvSpPr>
        <p:spPr>
          <a:xfrm>
            <a:off x="3028950" y="4826535"/>
            <a:ext cx="3086100" cy="2745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ckwell"/>
                <a:ea typeface="Rockwell"/>
                <a:cs typeface="Rockwell"/>
                <a:sym typeface="Rockwel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ckwell"/>
                <a:ea typeface="Rockwell"/>
                <a:cs typeface="Rockwell"/>
                <a:sym typeface="Rockwel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ckwell"/>
                <a:ea typeface="Rockwell"/>
                <a:cs typeface="Rockwell"/>
                <a:sym typeface="Rockwel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ckwell"/>
                <a:ea typeface="Rockwell"/>
                <a:cs typeface="Rockwell"/>
                <a:sym typeface="Rockwel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ckwell"/>
                <a:ea typeface="Rockwell"/>
                <a:cs typeface="Rockwell"/>
                <a:sym typeface="Rockwel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ckwell"/>
                <a:ea typeface="Rockwell"/>
                <a:cs typeface="Rockwell"/>
                <a:sym typeface="Rockwel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ckwell"/>
                <a:ea typeface="Rockwell"/>
                <a:cs typeface="Rockwell"/>
                <a:sym typeface="Rockwel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ckwell"/>
                <a:ea typeface="Rockwell"/>
                <a:cs typeface="Rockwell"/>
                <a:sym typeface="Rockwel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en"/>
              <a:t>‹#›</a:t>
            </a:fld>
            <a:endParaRPr/>
          </a:p>
        </p:txBody>
      </p:sp>
      <p:sp>
        <p:nvSpPr>
          <p:cNvPr id="56" name="Google Shape;56;p13"/>
          <p:cNvSpPr/>
          <p:nvPr>
            <p:ph idx="4" type="pic"/>
          </p:nvPr>
        </p:nvSpPr>
        <p:spPr>
          <a:xfrm>
            <a:off x="8778240" y="4777740"/>
            <a:ext cx="365700" cy="365700"/>
          </a:xfrm>
          <a:prstGeom prst="rect">
            <a:avLst/>
          </a:prstGeom>
          <a:blipFill rotWithShape="1">
            <a:blip r:embed="rId2">
              <a:alphaModFix amt="90000"/>
            </a:blip>
            <a:stretch>
              <a:fillRect b="0" l="0" r="0" t="0"/>
            </a:stretch>
          </a:blip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lt2"/>
              </a:buClr>
              <a:buSzPts val="2100"/>
              <a:buFont typeface="Arial"/>
              <a:buChar char="•"/>
              <a:defRPr b="0" i="0" sz="2100" u="none" cap="none" strike="noStrike">
                <a:solidFill>
                  <a:schemeClr val="lt2"/>
                </a:solidFill>
                <a:latin typeface="Rockwell"/>
                <a:ea typeface="Rockwell"/>
                <a:cs typeface="Rockwell"/>
                <a:sym typeface="Rockwell"/>
              </a:defRPr>
            </a:lvl1pPr>
            <a:lvl2pPr lvl="1" marR="0" rtl="0" algn="l">
              <a:lnSpc>
                <a:spcPct val="90000"/>
              </a:lnSpc>
              <a:spcBef>
                <a:spcPts val="375"/>
              </a:spcBef>
              <a:spcAft>
                <a:spcPts val="0"/>
              </a:spcAft>
              <a:buClr>
                <a:srgbClr val="7F7F7F"/>
              </a:buClr>
              <a:buSzPts val="1800"/>
              <a:buFont typeface="Arial"/>
              <a:buChar char="•"/>
              <a:defRPr b="0" i="0" sz="1800" u="none" cap="none" strike="noStrike">
                <a:solidFill>
                  <a:srgbClr val="7F7F7F"/>
                </a:solidFill>
                <a:latin typeface="Rockwell"/>
                <a:ea typeface="Rockwell"/>
                <a:cs typeface="Rockwell"/>
                <a:sym typeface="Rockwell"/>
              </a:defRPr>
            </a:lvl2pPr>
            <a:lvl3pPr lvl="2" marR="0" rtl="0" algn="l">
              <a:lnSpc>
                <a:spcPct val="90000"/>
              </a:lnSpc>
              <a:spcBef>
                <a:spcPts val="375"/>
              </a:spcBef>
              <a:spcAft>
                <a:spcPts val="0"/>
              </a:spcAft>
              <a:buClr>
                <a:srgbClr val="7F7F7F"/>
              </a:buClr>
              <a:buSzPts val="1500"/>
              <a:buFont typeface="Arial"/>
              <a:buChar char="•"/>
              <a:defRPr b="0" i="0" sz="1500" u="none" cap="none" strike="noStrike">
                <a:solidFill>
                  <a:srgbClr val="7F7F7F"/>
                </a:solidFill>
                <a:latin typeface="Rockwell"/>
                <a:ea typeface="Rockwell"/>
                <a:cs typeface="Rockwell"/>
                <a:sym typeface="Rockwell"/>
              </a:defRPr>
            </a:lvl3pPr>
            <a:lvl4pPr lvl="3" marR="0" rtl="0" algn="l">
              <a:lnSpc>
                <a:spcPct val="90000"/>
              </a:lnSpc>
              <a:spcBef>
                <a:spcPts val="375"/>
              </a:spcBef>
              <a:spcAft>
                <a:spcPts val="0"/>
              </a:spcAft>
              <a:buClr>
                <a:srgbClr val="7F7F7F"/>
              </a:buClr>
              <a:buSzPts val="1350"/>
              <a:buFont typeface="Arial"/>
              <a:buChar char="•"/>
              <a:defRPr b="0" i="0" sz="1350" u="none" cap="none" strike="noStrike">
                <a:solidFill>
                  <a:srgbClr val="7F7F7F"/>
                </a:solidFill>
                <a:latin typeface="Rockwell"/>
                <a:ea typeface="Rockwell"/>
                <a:cs typeface="Rockwell"/>
                <a:sym typeface="Rockwell"/>
              </a:defRPr>
            </a:lvl4pPr>
            <a:lvl5pPr lvl="4" marR="0" rtl="0" algn="l">
              <a:lnSpc>
                <a:spcPct val="90000"/>
              </a:lnSpc>
              <a:spcBef>
                <a:spcPts val="375"/>
              </a:spcBef>
              <a:spcAft>
                <a:spcPts val="0"/>
              </a:spcAft>
              <a:buClr>
                <a:srgbClr val="7F7F7F"/>
              </a:buClr>
              <a:buSzPts val="1350"/>
              <a:buFont typeface="Arial"/>
              <a:buChar char="•"/>
              <a:defRPr b="0" i="0" sz="1350" u="none" cap="none" strike="noStrike">
                <a:solidFill>
                  <a:srgbClr val="7F7F7F"/>
                </a:solidFill>
                <a:latin typeface="Rockwell"/>
                <a:ea typeface="Rockwell"/>
                <a:cs typeface="Rockwell"/>
                <a:sym typeface="Rockwel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mc:AlternateContent>
    <mc:Choice Requires="p14">
      <p:transition p14:dur="250">
        <p:fade/>
      </p:transition>
    </mc:Choice>
    <mc:Fallback>
      <p:transition>
        <p:fade/>
      </p:transition>
    </mc:Fallback>
  </mc:AlternateContent>
  <p:extLst>
    <p:ext uri="{DCECCB84-F9BA-43D5-87BE-67443E8EF086}">
      <p15:sldGuideLst>
        <p15:guide id="1" orient="horz" pos="1620">
          <p15:clr>
            <a:srgbClr val="FBAE40"/>
          </p15:clr>
        </p15:guide>
        <p15:guide id="2" pos="384">
          <p15:clr>
            <a:srgbClr val="FBAE40"/>
          </p15:clr>
        </p15:guide>
        <p15:guide id="3" pos="1632">
          <p15:clr>
            <a:srgbClr val="FBAE40"/>
          </p15:clr>
        </p15:guide>
        <p15:guide id="4" pos="2904">
          <p15:clr>
            <a:srgbClr val="FBAE40"/>
          </p15:clr>
        </p15:guide>
        <p15:guide id="5" pos="4152">
          <p15:clr>
            <a:srgbClr val="FBAE40"/>
          </p15:clr>
        </p15:guide>
        <p15:guide id="6" orient="horz" pos="1836">
          <p15:clr>
            <a:srgbClr val="FBAE40"/>
          </p15:clr>
        </p15:guide>
        <p15:guide id="7" orient="horz" pos="2004">
          <p15:clr>
            <a:srgbClr val="FBAE40"/>
          </p15:clr>
        </p15:guide>
        <p15:guide id="8" orient="horz" pos="2220">
          <p15:clr>
            <a:srgbClr val="FBAE40"/>
          </p15:clr>
        </p15:guide>
        <p15:guide id="9" orient="horz" pos="2700">
          <p15:clr>
            <a:srgbClr val="FBAE40"/>
          </p15:clr>
        </p15:guide>
        <p15:guide id="10" orient="horz" pos="27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 name="Shape 57"/>
        <p:cNvGrpSpPr/>
        <p:nvPr/>
      </p:nvGrpSpPr>
      <p:grpSpPr>
        <a:xfrm>
          <a:off x="0" y="0"/>
          <a:ext cx="0" cy="0"/>
          <a:chOff x="0" y="0"/>
          <a:chExt cx="0" cy="0"/>
        </a:xfrm>
      </p:grpSpPr>
      <p:sp>
        <p:nvSpPr>
          <p:cNvPr id="58" name="Google Shape;58;p14"/>
          <p:cNvSpPr txBox="1"/>
          <p:nvPr>
            <p:ph type="title"/>
          </p:nvPr>
        </p:nvSpPr>
        <p:spPr>
          <a:xfrm>
            <a:off x="628650" y="273844"/>
            <a:ext cx="7886700" cy="5676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rgbClr val="C00000"/>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9" name="Google Shape;59;p14"/>
          <p:cNvSpPr txBox="1"/>
          <p:nvPr>
            <p:ph idx="1" type="body"/>
          </p:nvPr>
        </p:nvSpPr>
        <p:spPr>
          <a:xfrm>
            <a:off x="628650" y="1199286"/>
            <a:ext cx="7886700" cy="32634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750"/>
              </a:spcBef>
              <a:spcAft>
                <a:spcPts val="0"/>
              </a:spcAft>
              <a:buClr>
                <a:srgbClr val="7F7F7F"/>
              </a:buClr>
              <a:buSzPts val="1800"/>
              <a:buChar char="•"/>
              <a:defRPr/>
            </a:lvl1pPr>
            <a:lvl2pPr indent="-342900" lvl="1" marL="914400" rtl="0" algn="l">
              <a:lnSpc>
                <a:spcPct val="90000"/>
              </a:lnSpc>
              <a:spcBef>
                <a:spcPts val="375"/>
              </a:spcBef>
              <a:spcAft>
                <a:spcPts val="0"/>
              </a:spcAft>
              <a:buClr>
                <a:srgbClr val="7F7F7F"/>
              </a:buClr>
              <a:buSzPts val="1800"/>
              <a:buChar char="•"/>
              <a:defRPr/>
            </a:lvl2pPr>
            <a:lvl3pPr indent="-342900" lvl="2" marL="1371600" rtl="0" algn="l">
              <a:lnSpc>
                <a:spcPct val="90000"/>
              </a:lnSpc>
              <a:spcBef>
                <a:spcPts val="375"/>
              </a:spcBef>
              <a:spcAft>
                <a:spcPts val="0"/>
              </a:spcAft>
              <a:buClr>
                <a:srgbClr val="7F7F7F"/>
              </a:buClr>
              <a:buSzPts val="1800"/>
              <a:buChar char="•"/>
              <a:defRPr/>
            </a:lvl3pPr>
            <a:lvl4pPr indent="-342900" lvl="3" marL="1828800" rtl="0" algn="l">
              <a:lnSpc>
                <a:spcPct val="90000"/>
              </a:lnSpc>
              <a:spcBef>
                <a:spcPts val="375"/>
              </a:spcBef>
              <a:spcAft>
                <a:spcPts val="0"/>
              </a:spcAft>
              <a:buClr>
                <a:srgbClr val="7F7F7F"/>
              </a:buClr>
              <a:buSzPts val="1800"/>
              <a:buChar char="•"/>
              <a:defRPr/>
            </a:lvl4pPr>
            <a:lvl5pPr indent="-342900" lvl="4" marL="2286000" rtl="0" algn="l">
              <a:lnSpc>
                <a:spcPct val="90000"/>
              </a:lnSpc>
              <a:spcBef>
                <a:spcPts val="375"/>
              </a:spcBef>
              <a:spcAft>
                <a:spcPts val="0"/>
              </a:spcAft>
              <a:buClr>
                <a:srgbClr val="7F7F7F"/>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60" name="Google Shape;60;p14"/>
          <p:cNvSpPr txBox="1"/>
          <p:nvPr>
            <p:ph idx="10" type="dt"/>
          </p:nvPr>
        </p:nvSpPr>
        <p:spPr>
          <a:xfrm>
            <a:off x="628650" y="4767263"/>
            <a:ext cx="20574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Rockwell"/>
                <a:ea typeface="Rockwell"/>
                <a:cs typeface="Rockwell"/>
                <a:sym typeface="Rockwell"/>
              </a:defRPr>
            </a:lvl1pPr>
            <a:lvl2pPr lvl="1"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9pPr>
          </a:lstStyle>
          <a:p/>
        </p:txBody>
      </p:sp>
      <p:sp>
        <p:nvSpPr>
          <p:cNvPr id="61" name="Google Shape;61;p14"/>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2" name="Google Shape;62;p14"/>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Rockwell"/>
                <a:ea typeface="Rockwell"/>
                <a:cs typeface="Rockwell"/>
                <a:sym typeface="Rockwel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Rockwell"/>
                <a:ea typeface="Rockwell"/>
                <a:cs typeface="Rockwell"/>
                <a:sym typeface="Rockwel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Rockwell"/>
                <a:ea typeface="Rockwell"/>
                <a:cs typeface="Rockwell"/>
                <a:sym typeface="Rockwel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Rockwell"/>
                <a:ea typeface="Rockwell"/>
                <a:cs typeface="Rockwell"/>
                <a:sym typeface="Rockwel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Rockwell"/>
                <a:ea typeface="Rockwell"/>
                <a:cs typeface="Rockwell"/>
                <a:sym typeface="Rockwel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Rockwell"/>
                <a:ea typeface="Rockwell"/>
                <a:cs typeface="Rockwell"/>
                <a:sym typeface="Rockwel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Rockwell"/>
                <a:ea typeface="Rockwell"/>
                <a:cs typeface="Rockwell"/>
                <a:sym typeface="Rockwel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Rockwell"/>
                <a:ea typeface="Rockwell"/>
                <a:cs typeface="Rockwell"/>
                <a:sym typeface="Rockwel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_1">
    <p:spTree>
      <p:nvGrpSpPr>
        <p:cNvPr id="63" name="Shape 63"/>
        <p:cNvGrpSpPr/>
        <p:nvPr/>
      </p:nvGrpSpPr>
      <p:grpSpPr>
        <a:xfrm>
          <a:off x="0" y="0"/>
          <a:ext cx="0" cy="0"/>
          <a:chOff x="0" y="0"/>
          <a:chExt cx="0" cy="0"/>
        </a:xfrm>
      </p:grpSpPr>
      <p:sp>
        <p:nvSpPr>
          <p:cNvPr id="64" name="Google Shape;64;p15"/>
          <p:cNvSpPr txBox="1"/>
          <p:nvPr>
            <p:ph type="title"/>
          </p:nvPr>
        </p:nvSpPr>
        <p:spPr>
          <a:xfrm>
            <a:off x="866216" y="730251"/>
            <a:ext cx="6571200" cy="5304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Clr>
                <a:schemeClr val="lt2"/>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5" name="Google Shape;65;p15"/>
          <p:cNvSpPr txBox="1"/>
          <p:nvPr>
            <p:ph idx="1" type="body"/>
          </p:nvPr>
        </p:nvSpPr>
        <p:spPr>
          <a:xfrm>
            <a:off x="866216" y="1952625"/>
            <a:ext cx="6619200" cy="2562300"/>
          </a:xfrm>
          <a:prstGeom prst="rect">
            <a:avLst/>
          </a:prstGeom>
          <a:noFill/>
          <a:ln>
            <a:noFill/>
          </a:ln>
        </p:spPr>
        <p:txBody>
          <a:bodyPr anchorCtr="0" anchor="t" bIns="34275" lIns="68575" spcFirstLastPara="1" rIns="68575" wrap="square" tIns="34275">
            <a:noAutofit/>
          </a:bodyPr>
          <a:lstStyle>
            <a:lvl1pPr indent="-298450" lvl="0" marL="457200" rtl="0" algn="l">
              <a:lnSpc>
                <a:spcPct val="100000"/>
              </a:lnSpc>
              <a:spcBef>
                <a:spcPts val="800"/>
              </a:spcBef>
              <a:spcAft>
                <a:spcPts val="0"/>
              </a:spcAft>
              <a:buSzPts val="1100"/>
              <a:buChar char="►"/>
              <a:defRPr/>
            </a:lvl1pPr>
            <a:lvl2pPr indent="-298450" lvl="1" marL="914400" rtl="0" algn="l">
              <a:lnSpc>
                <a:spcPct val="100000"/>
              </a:lnSpc>
              <a:spcBef>
                <a:spcPts val="800"/>
              </a:spcBef>
              <a:spcAft>
                <a:spcPts val="0"/>
              </a:spcAft>
              <a:buSzPts val="1100"/>
              <a:buChar char="►"/>
              <a:defRPr/>
            </a:lvl2pPr>
            <a:lvl3pPr indent="-298450" lvl="2" marL="1371600" rtl="0" algn="l">
              <a:lnSpc>
                <a:spcPct val="100000"/>
              </a:lnSpc>
              <a:spcBef>
                <a:spcPts val="800"/>
              </a:spcBef>
              <a:spcAft>
                <a:spcPts val="0"/>
              </a:spcAft>
              <a:buSzPts val="1100"/>
              <a:buChar char="►"/>
              <a:defRPr/>
            </a:lvl3pPr>
            <a:lvl4pPr indent="-298450" lvl="3" marL="1828800" rtl="0" algn="l">
              <a:lnSpc>
                <a:spcPct val="100000"/>
              </a:lnSpc>
              <a:spcBef>
                <a:spcPts val="800"/>
              </a:spcBef>
              <a:spcAft>
                <a:spcPts val="0"/>
              </a:spcAft>
              <a:buSzPts val="1100"/>
              <a:buChar char="►"/>
              <a:defRPr/>
            </a:lvl4pPr>
            <a:lvl5pPr indent="-298450" lvl="4" marL="2286000" rtl="0" algn="l">
              <a:lnSpc>
                <a:spcPct val="100000"/>
              </a:lnSpc>
              <a:spcBef>
                <a:spcPts val="800"/>
              </a:spcBef>
              <a:spcAft>
                <a:spcPts val="0"/>
              </a:spcAft>
              <a:buSzPts val="1100"/>
              <a:buChar char="►"/>
              <a:defRPr/>
            </a:lvl5pPr>
            <a:lvl6pPr indent="-298450" lvl="5" marL="2743200" rtl="0" algn="l">
              <a:lnSpc>
                <a:spcPct val="100000"/>
              </a:lnSpc>
              <a:spcBef>
                <a:spcPts val="800"/>
              </a:spcBef>
              <a:spcAft>
                <a:spcPts val="0"/>
              </a:spcAft>
              <a:buSzPts val="1100"/>
              <a:buChar char="►"/>
              <a:defRPr/>
            </a:lvl6pPr>
            <a:lvl7pPr indent="-298450" lvl="6" marL="3200400" rtl="0" algn="l">
              <a:lnSpc>
                <a:spcPct val="100000"/>
              </a:lnSpc>
              <a:spcBef>
                <a:spcPts val="800"/>
              </a:spcBef>
              <a:spcAft>
                <a:spcPts val="0"/>
              </a:spcAft>
              <a:buSzPts val="1100"/>
              <a:buChar char="►"/>
              <a:defRPr/>
            </a:lvl7pPr>
            <a:lvl8pPr indent="-298450" lvl="7" marL="3657600" rtl="0" algn="l">
              <a:lnSpc>
                <a:spcPct val="100000"/>
              </a:lnSpc>
              <a:spcBef>
                <a:spcPts val="800"/>
              </a:spcBef>
              <a:spcAft>
                <a:spcPts val="0"/>
              </a:spcAft>
              <a:buSzPts val="1100"/>
              <a:buChar char="►"/>
              <a:defRPr/>
            </a:lvl8pPr>
            <a:lvl9pPr indent="-298450" lvl="8" marL="4114800" rtl="0" algn="l">
              <a:lnSpc>
                <a:spcPct val="100000"/>
              </a:lnSpc>
              <a:spcBef>
                <a:spcPts val="800"/>
              </a:spcBef>
              <a:spcAft>
                <a:spcPts val="0"/>
              </a:spcAft>
              <a:buSzPts val="1100"/>
              <a:buChar char="►"/>
              <a:defRPr/>
            </a:lvl9pPr>
          </a:lstStyle>
          <a:p/>
        </p:txBody>
      </p:sp>
      <p:sp>
        <p:nvSpPr>
          <p:cNvPr id="66" name="Google Shape;66;p15"/>
          <p:cNvSpPr txBox="1"/>
          <p:nvPr>
            <p:ph idx="10" type="dt"/>
          </p:nvPr>
        </p:nvSpPr>
        <p:spPr>
          <a:xfrm>
            <a:off x="7989828" y="4793878"/>
            <a:ext cx="742800" cy="228600"/>
          </a:xfrm>
          <a:prstGeom prst="rect">
            <a:avLst/>
          </a:prstGeom>
          <a:noFill/>
          <a:ln>
            <a:noFill/>
          </a:ln>
        </p:spPr>
        <p:txBody>
          <a:bodyPr anchorCtr="0" anchor="ctr" bIns="34275" lIns="68575" spcFirstLastPara="1" rIns="68575" wrap="square" tIns="34275">
            <a:noAutofit/>
          </a:bodyPr>
          <a:lstStyle>
            <a:lvl1pPr lvl="0" rtl="0" algn="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7" name="Google Shape;67;p15"/>
          <p:cNvSpPr txBox="1"/>
          <p:nvPr>
            <p:ph idx="11" type="ftr"/>
          </p:nvPr>
        </p:nvSpPr>
        <p:spPr>
          <a:xfrm>
            <a:off x="420833" y="4793878"/>
            <a:ext cx="2894700" cy="2286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8" name="Google Shape;68;p15"/>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5.jpg"/><Relationship Id="rId4" Type="http://schemas.openxmlformats.org/officeDocument/2006/relationships/image" Target="../media/image9.jpg"/><Relationship Id="rId5" Type="http://schemas.openxmlformats.org/officeDocument/2006/relationships/image" Target="../media/image8.jpg"/><Relationship Id="rId6" Type="http://schemas.openxmlformats.org/officeDocument/2006/relationships/image" Target="../media/image1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5.jpg"/><Relationship Id="rId4" Type="http://schemas.openxmlformats.org/officeDocument/2006/relationships/image" Target="../media/image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3.jpg"/><Relationship Id="rId4" Type="http://schemas.openxmlformats.org/officeDocument/2006/relationships/image" Target="../media/image2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9.jpg"/><Relationship Id="rId4" Type="http://schemas.openxmlformats.org/officeDocument/2006/relationships/image" Target="../media/image22.jpg"/><Relationship Id="rId5" Type="http://schemas.openxmlformats.org/officeDocument/2006/relationships/image" Target="../media/image3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3.jpg"/><Relationship Id="rId4" Type="http://schemas.openxmlformats.org/officeDocument/2006/relationships/image" Target="../media/image34.png"/><Relationship Id="rId5" Type="http://schemas.openxmlformats.org/officeDocument/2006/relationships/hyperlink" Target="https://docs.google.com/forms/d/e/1FAIpQLSfppSudtLcfvg9Kvgd08yOAuiDLqAnOB0GUfiIk2abgAPKN4Q/viewfor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hyperlink" Target="https://goo.gl/forms/SA38pbaQQmfyV1ZE3" TargetMode="External"/><Relationship Id="rId4" Type="http://schemas.openxmlformats.org/officeDocument/2006/relationships/hyperlink" Target="https://meamlabs.seas.upenn.edu/rapid-prototyping-lab/training/" TargetMode="External"/><Relationship Id="rId5"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jp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Recitation 4</a:t>
            </a:r>
            <a:endParaRPr/>
          </a:p>
        </p:txBody>
      </p:sp>
      <p:sp>
        <p:nvSpPr>
          <p:cNvPr id="74" name="Google Shape;74;p1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t>10</a:t>
            </a:r>
            <a:r>
              <a:rPr lang="en"/>
              <a:t>/1/21</a:t>
            </a:r>
            <a:endParaRPr/>
          </a:p>
          <a:p>
            <a:pPr indent="0" lvl="0" marL="0" rtl="0" algn="ctr">
              <a:spcBef>
                <a:spcPts val="0"/>
              </a:spcBef>
              <a:spcAft>
                <a:spcPts val="0"/>
              </a:spcAft>
              <a:buNone/>
            </a:pPr>
            <a:r>
              <a:rPr lang="en"/>
              <a:t>Greg, Will, Lili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5"/>
          <p:cNvSpPr txBox="1"/>
          <p:nvPr>
            <p:ph type="title"/>
          </p:nvPr>
        </p:nvSpPr>
        <p:spPr>
          <a:xfrm>
            <a:off x="628650" y="273844"/>
            <a:ext cx="7886700" cy="567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1800"/>
              <a:buNone/>
            </a:pPr>
            <a:r>
              <a:rPr lang="en"/>
              <a:t>Tips!</a:t>
            </a:r>
            <a:endParaRPr/>
          </a:p>
        </p:txBody>
      </p:sp>
      <p:sp>
        <p:nvSpPr>
          <p:cNvPr id="143" name="Google Shape;143;p25"/>
          <p:cNvSpPr txBox="1"/>
          <p:nvPr>
            <p:ph idx="1" type="body"/>
          </p:nvPr>
        </p:nvSpPr>
        <p:spPr>
          <a:xfrm>
            <a:off x="674525" y="891800"/>
            <a:ext cx="7803000" cy="36705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750"/>
              </a:spcBef>
              <a:spcAft>
                <a:spcPts val="0"/>
              </a:spcAft>
              <a:buSzPts val="1800"/>
              <a:buChar char="-"/>
            </a:pPr>
            <a:r>
              <a:rPr lang="en"/>
              <a:t>Make a Solidworks assembly BEFORE you cut/print anything </a:t>
            </a:r>
            <a:endParaRPr/>
          </a:p>
          <a:p>
            <a:pPr indent="-342900" lvl="0" marL="457200" rtl="0" algn="l">
              <a:lnSpc>
                <a:spcPct val="90000"/>
              </a:lnSpc>
              <a:spcBef>
                <a:spcPts val="0"/>
              </a:spcBef>
              <a:spcAft>
                <a:spcPts val="0"/>
              </a:spcAft>
              <a:buSzPts val="1800"/>
              <a:buChar char="-"/>
            </a:pPr>
            <a:r>
              <a:rPr lang="en"/>
              <a:t>MDF is easier to press fit (acrylic is more likely to snap)</a:t>
            </a:r>
            <a:endParaRPr/>
          </a:p>
          <a:p>
            <a:pPr indent="-342900" lvl="0" marL="457200" rtl="0" algn="l">
              <a:lnSpc>
                <a:spcPct val="90000"/>
              </a:lnSpc>
              <a:spcBef>
                <a:spcPts val="0"/>
              </a:spcBef>
              <a:spcAft>
                <a:spcPts val="0"/>
              </a:spcAft>
              <a:buSzPts val="1800"/>
              <a:buChar char="-"/>
            </a:pPr>
            <a:r>
              <a:rPr lang="en"/>
              <a:t>Be creative!</a:t>
            </a:r>
            <a:endParaRPr/>
          </a:p>
        </p:txBody>
      </p:sp>
      <p:pic>
        <p:nvPicPr>
          <p:cNvPr id="144" name="Google Shape;144;p25"/>
          <p:cNvPicPr preferRelativeResize="0"/>
          <p:nvPr/>
        </p:nvPicPr>
        <p:blipFill rotWithShape="1">
          <a:blip r:embed="rId3">
            <a:alphaModFix/>
          </a:blip>
          <a:srcRect b="0" l="0" r="0" t="0"/>
          <a:stretch/>
        </p:blipFill>
        <p:spPr>
          <a:xfrm>
            <a:off x="893025" y="2193900"/>
            <a:ext cx="7357948" cy="28316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6"/>
          <p:cNvSpPr txBox="1"/>
          <p:nvPr>
            <p:ph type="ctrTitle"/>
          </p:nvPr>
        </p:nvSpPr>
        <p:spPr>
          <a:xfrm>
            <a:off x="1215710" y="570108"/>
            <a:ext cx="6619200" cy="2008200"/>
          </a:xfrm>
          <a:prstGeom prst="rect">
            <a:avLst/>
          </a:prstGeom>
          <a:noFill/>
          <a:ln>
            <a:noFill/>
          </a:ln>
        </p:spPr>
        <p:txBody>
          <a:bodyPr anchorCtr="0" anchor="b" bIns="34275" lIns="68575" spcFirstLastPara="1" rIns="68575" wrap="square" tIns="34275">
            <a:noAutofit/>
          </a:bodyPr>
          <a:lstStyle/>
          <a:p>
            <a:pPr indent="0" lvl="0" marL="0" rtl="0" algn="ctr">
              <a:lnSpc>
                <a:spcPct val="100000"/>
              </a:lnSpc>
              <a:spcBef>
                <a:spcPts val="0"/>
              </a:spcBef>
              <a:spcAft>
                <a:spcPts val="0"/>
              </a:spcAft>
              <a:buClr>
                <a:schemeClr val="lt2"/>
              </a:buClr>
              <a:buSzPts val="4100"/>
              <a:buFont typeface="Century Gothic"/>
              <a:buNone/>
            </a:pPr>
            <a:r>
              <a:rPr lang="en"/>
              <a:t>Taking Care of the RPL</a:t>
            </a:r>
            <a:br>
              <a:rPr lang="en"/>
            </a:br>
            <a:endParaRPr/>
          </a:p>
        </p:txBody>
      </p:sp>
      <p:sp>
        <p:nvSpPr>
          <p:cNvPr id="150" name="Google Shape;150;p26"/>
          <p:cNvSpPr txBox="1"/>
          <p:nvPr>
            <p:ph idx="1" type="subTitle"/>
          </p:nvPr>
        </p:nvSpPr>
        <p:spPr>
          <a:xfrm>
            <a:off x="311700" y="2834125"/>
            <a:ext cx="8520600" cy="7926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SzPts val="1100"/>
              <a:buNone/>
            </a:pPr>
            <a:r>
              <a:rPr lang="en"/>
              <a:t>HOW I LEARNED TO STOP LEAVING A MESS AND LOVE THE SPACE - Tony Qiu</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7"/>
          <p:cNvSpPr txBox="1"/>
          <p:nvPr>
            <p:ph type="ctrTitle"/>
          </p:nvPr>
        </p:nvSpPr>
        <p:spPr>
          <a:xfrm>
            <a:off x="1215710" y="570108"/>
            <a:ext cx="6619200" cy="2008200"/>
          </a:xfrm>
          <a:prstGeom prst="rect">
            <a:avLst/>
          </a:prstGeom>
          <a:noFill/>
          <a:ln>
            <a:noFill/>
          </a:ln>
        </p:spPr>
        <p:txBody>
          <a:bodyPr anchorCtr="0" anchor="b" bIns="34275" lIns="68575" spcFirstLastPara="1" rIns="68575" wrap="square" tIns="34275">
            <a:noAutofit/>
          </a:bodyPr>
          <a:lstStyle/>
          <a:p>
            <a:pPr indent="0" lvl="0" marL="0" rtl="0" algn="ctr">
              <a:lnSpc>
                <a:spcPct val="100000"/>
              </a:lnSpc>
              <a:spcBef>
                <a:spcPts val="0"/>
              </a:spcBef>
              <a:spcAft>
                <a:spcPts val="0"/>
              </a:spcAft>
              <a:buClr>
                <a:schemeClr val="lt2"/>
              </a:buClr>
              <a:buSzPts val="4100"/>
              <a:buFont typeface="Century Gothic"/>
              <a:buNone/>
            </a:pPr>
            <a:r>
              <a:rPr lang="en" strike="sngStrike"/>
              <a:t>Taking Care of the RPL</a:t>
            </a:r>
            <a:br>
              <a:rPr lang="en"/>
            </a:br>
            <a:r>
              <a:rPr lang="en"/>
              <a:t>The RPL and You</a:t>
            </a:r>
            <a:endParaRPr/>
          </a:p>
        </p:txBody>
      </p:sp>
      <p:sp>
        <p:nvSpPr>
          <p:cNvPr id="156" name="Google Shape;156;p27"/>
          <p:cNvSpPr txBox="1"/>
          <p:nvPr>
            <p:ph idx="1" type="subTitle"/>
          </p:nvPr>
        </p:nvSpPr>
        <p:spPr>
          <a:xfrm>
            <a:off x="311700" y="2834125"/>
            <a:ext cx="8520600" cy="7926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SzPts val="1100"/>
              <a:buNone/>
            </a:pPr>
            <a:r>
              <a:rPr lang="en"/>
              <a:t>HOW I LEARNED TO STOP LEAVING A MESS AND LOVE THE SPACE </a:t>
            </a:r>
            <a:r>
              <a:rPr lang="en"/>
              <a:t>- Tony Qiu</a:t>
            </a:r>
            <a:endParaRPr/>
          </a:p>
          <a:p>
            <a:pPr indent="0" lvl="0" marL="0" rtl="0" algn="l">
              <a:lnSpc>
                <a:spcPct val="100000"/>
              </a:lnSpc>
              <a:spcBef>
                <a:spcPts val="0"/>
              </a:spcBef>
              <a:spcAft>
                <a:spcPts val="0"/>
              </a:spcAft>
              <a:buSzPts val="1100"/>
              <a:buNone/>
            </a:pPr>
            <a:r>
              <a:t/>
            </a:r>
            <a:endParaRPr/>
          </a:p>
        </p:txBody>
      </p:sp>
      <p:sp>
        <p:nvSpPr>
          <p:cNvPr id="157" name="Google Shape;157;p27"/>
          <p:cNvSpPr/>
          <p:nvPr/>
        </p:nvSpPr>
        <p:spPr>
          <a:xfrm>
            <a:off x="7339392" y="1861517"/>
            <a:ext cx="751800" cy="626400"/>
          </a:xfrm>
          <a:prstGeom prst="heart">
            <a:avLst/>
          </a:prstGeom>
          <a:solidFill>
            <a:srgbClr val="FF0000"/>
          </a:solidFill>
          <a:ln cap="rnd" cmpd="sng" w="19050">
            <a:solidFill>
              <a:srgbClr val="820C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entury Gothic"/>
              <a:ea typeface="Century Gothic"/>
              <a:cs typeface="Century Gothic"/>
              <a:sym typeface="Century Gothic"/>
            </a:endParaRPr>
          </a:p>
        </p:txBody>
      </p:sp>
      <p:sp>
        <p:nvSpPr>
          <p:cNvPr id="158" name="Google Shape;158;p27"/>
          <p:cNvSpPr/>
          <p:nvPr/>
        </p:nvSpPr>
        <p:spPr>
          <a:xfrm>
            <a:off x="890002" y="1858178"/>
            <a:ext cx="777900" cy="633000"/>
          </a:xfrm>
          <a:prstGeom prst="heart">
            <a:avLst/>
          </a:prstGeom>
          <a:solidFill>
            <a:srgbClr val="FF0000"/>
          </a:solidFill>
          <a:ln cap="rnd" cmpd="sng" w="19050">
            <a:solidFill>
              <a:srgbClr val="820C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8"/>
          <p:cNvSpPr txBox="1"/>
          <p:nvPr>
            <p:ph type="title"/>
          </p:nvPr>
        </p:nvSpPr>
        <p:spPr>
          <a:xfrm>
            <a:off x="866216" y="730251"/>
            <a:ext cx="6571200" cy="5304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lt2"/>
              </a:buClr>
              <a:buSzPts val="2700"/>
              <a:buFont typeface="Century Gothic"/>
              <a:buNone/>
            </a:pPr>
            <a:r>
              <a:rPr lang="en"/>
              <a:t>Why?</a:t>
            </a:r>
            <a:endParaRPr/>
          </a:p>
        </p:txBody>
      </p:sp>
      <p:sp>
        <p:nvSpPr>
          <p:cNvPr id="164" name="Google Shape;164;p28"/>
          <p:cNvSpPr txBox="1"/>
          <p:nvPr>
            <p:ph idx="1" type="body"/>
          </p:nvPr>
        </p:nvSpPr>
        <p:spPr>
          <a:xfrm>
            <a:off x="866216" y="1952625"/>
            <a:ext cx="6619200" cy="2562300"/>
          </a:xfrm>
          <a:prstGeom prst="rect">
            <a:avLst/>
          </a:prstGeom>
          <a:noFill/>
          <a:ln>
            <a:noFill/>
          </a:ln>
        </p:spPr>
        <p:txBody>
          <a:bodyPr anchorCtr="0" anchor="t" bIns="34275" lIns="68575" spcFirstLastPara="1" rIns="68575" wrap="square" tIns="34275">
            <a:noAutofit/>
          </a:bodyPr>
          <a:lstStyle/>
          <a:p>
            <a:pPr indent="-254000" lvl="0" marL="254000" rtl="0" algn="l">
              <a:lnSpc>
                <a:spcPct val="100000"/>
              </a:lnSpc>
              <a:spcBef>
                <a:spcPts val="0"/>
              </a:spcBef>
              <a:spcAft>
                <a:spcPts val="0"/>
              </a:spcAft>
              <a:buSzPts val="1400"/>
              <a:buChar char="►"/>
            </a:pPr>
            <a:r>
              <a:rPr lang="en" sz="1800"/>
              <a:t>The RPL is a small shared community space</a:t>
            </a:r>
            <a:endParaRPr sz="1800"/>
          </a:p>
          <a:p>
            <a:pPr indent="-165100" lvl="0" marL="254000" rtl="0" algn="l">
              <a:lnSpc>
                <a:spcPct val="100000"/>
              </a:lnSpc>
              <a:spcBef>
                <a:spcPts val="800"/>
              </a:spcBef>
              <a:spcAft>
                <a:spcPts val="0"/>
              </a:spcAft>
              <a:buSzPts val="1400"/>
              <a:buNone/>
            </a:pPr>
            <a:r>
              <a:t/>
            </a:r>
            <a:endParaRPr sz="1800"/>
          </a:p>
          <a:p>
            <a:pPr indent="-254000" lvl="0" marL="254000" rtl="0" algn="l">
              <a:lnSpc>
                <a:spcPct val="100000"/>
              </a:lnSpc>
              <a:spcBef>
                <a:spcPts val="800"/>
              </a:spcBef>
              <a:spcAft>
                <a:spcPts val="0"/>
              </a:spcAft>
              <a:buSzPts val="1400"/>
              <a:buChar char="►"/>
            </a:pPr>
            <a:r>
              <a:rPr lang="en" sz="1800"/>
              <a:t>Mechatronics is the biggest group using it</a:t>
            </a:r>
            <a:endParaRPr/>
          </a:p>
          <a:p>
            <a:pPr indent="-165100" lvl="0" marL="254000" rtl="0" algn="l">
              <a:lnSpc>
                <a:spcPct val="100000"/>
              </a:lnSpc>
              <a:spcBef>
                <a:spcPts val="800"/>
              </a:spcBef>
              <a:spcAft>
                <a:spcPts val="0"/>
              </a:spcAft>
              <a:buSzPts val="1400"/>
              <a:buNone/>
            </a:pPr>
            <a:r>
              <a:t/>
            </a:r>
            <a:endParaRPr sz="1800"/>
          </a:p>
          <a:p>
            <a:pPr indent="-254000" lvl="0" marL="254000" rtl="0" algn="l">
              <a:lnSpc>
                <a:spcPct val="100000"/>
              </a:lnSpc>
              <a:spcBef>
                <a:spcPts val="800"/>
              </a:spcBef>
              <a:spcAft>
                <a:spcPts val="0"/>
              </a:spcAft>
              <a:buSzPts val="1400"/>
              <a:buChar char="►"/>
            </a:pPr>
            <a:r>
              <a:rPr lang="en" sz="1800"/>
              <a:t>Clean workplaces are nice</a:t>
            </a:r>
            <a:endParaRPr/>
          </a:p>
          <a:p>
            <a:pPr indent="-190500" lvl="0" marL="254000" rtl="0" algn="l">
              <a:lnSpc>
                <a:spcPct val="100000"/>
              </a:lnSpc>
              <a:spcBef>
                <a:spcPts val="800"/>
              </a:spcBef>
              <a:spcAft>
                <a:spcPts val="0"/>
              </a:spcAft>
              <a:buSzPts val="11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9"/>
          <p:cNvSpPr txBox="1"/>
          <p:nvPr>
            <p:ph type="title"/>
          </p:nvPr>
        </p:nvSpPr>
        <p:spPr>
          <a:xfrm>
            <a:off x="866216" y="730251"/>
            <a:ext cx="6571200" cy="5304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FF0000"/>
              </a:buClr>
              <a:buSzPts val="2700"/>
              <a:buFont typeface="Century Gothic"/>
              <a:buNone/>
            </a:pPr>
            <a:r>
              <a:rPr lang="en">
                <a:solidFill>
                  <a:srgbClr val="FF0000"/>
                </a:solidFill>
              </a:rPr>
              <a:t>✘</a:t>
            </a:r>
            <a:r>
              <a:rPr lang="en"/>
              <a:t>DON’T LEAVE MATERIAL BY CUTTERS</a:t>
            </a:r>
            <a:endParaRPr/>
          </a:p>
        </p:txBody>
      </p:sp>
      <p:pic>
        <p:nvPicPr>
          <p:cNvPr id="170" name="Google Shape;170;p29"/>
          <p:cNvPicPr preferRelativeResize="0"/>
          <p:nvPr>
            <p:ph idx="1" type="body"/>
          </p:nvPr>
        </p:nvPicPr>
        <p:blipFill rotWithShape="1">
          <a:blip r:embed="rId3">
            <a:alphaModFix/>
          </a:blip>
          <a:srcRect b="0" l="0" r="0" t="0"/>
          <a:stretch/>
        </p:blipFill>
        <p:spPr>
          <a:xfrm>
            <a:off x="0" y="2084900"/>
            <a:ext cx="4078500" cy="3058500"/>
          </a:xfrm>
          <a:prstGeom prst="rect">
            <a:avLst/>
          </a:prstGeom>
          <a:noFill/>
          <a:ln>
            <a:noFill/>
          </a:ln>
        </p:spPr>
      </p:pic>
      <p:pic>
        <p:nvPicPr>
          <p:cNvPr id="171" name="Google Shape;171;p29"/>
          <p:cNvPicPr preferRelativeResize="0"/>
          <p:nvPr/>
        </p:nvPicPr>
        <p:blipFill rotWithShape="1">
          <a:blip r:embed="rId4">
            <a:alphaModFix/>
          </a:blip>
          <a:srcRect b="0" l="0" r="0" t="0"/>
          <a:stretch/>
        </p:blipFill>
        <p:spPr>
          <a:xfrm>
            <a:off x="6750825" y="1952600"/>
            <a:ext cx="2393175" cy="3190900"/>
          </a:xfrm>
          <a:prstGeom prst="rect">
            <a:avLst/>
          </a:prstGeom>
          <a:noFill/>
          <a:ln>
            <a:noFill/>
          </a:ln>
        </p:spPr>
      </p:pic>
      <p:pic>
        <p:nvPicPr>
          <p:cNvPr id="172" name="Google Shape;172;p29"/>
          <p:cNvPicPr preferRelativeResize="0"/>
          <p:nvPr/>
        </p:nvPicPr>
        <p:blipFill rotWithShape="1">
          <a:blip r:embed="rId5">
            <a:alphaModFix/>
          </a:blip>
          <a:srcRect b="39441" l="0" r="0" t="0"/>
          <a:stretch/>
        </p:blipFill>
        <p:spPr>
          <a:xfrm rot="-6">
            <a:off x="6515000" y="2"/>
            <a:ext cx="2628998" cy="2084894"/>
          </a:xfrm>
          <a:prstGeom prst="rect">
            <a:avLst/>
          </a:prstGeom>
          <a:noFill/>
          <a:ln>
            <a:noFill/>
          </a:ln>
        </p:spPr>
      </p:pic>
      <p:pic>
        <p:nvPicPr>
          <p:cNvPr id="173" name="Google Shape;173;p29"/>
          <p:cNvPicPr preferRelativeResize="0"/>
          <p:nvPr/>
        </p:nvPicPr>
        <p:blipFill rotWithShape="1">
          <a:blip r:embed="rId6">
            <a:alphaModFix/>
          </a:blip>
          <a:srcRect b="14155" l="0" r="0" t="0"/>
          <a:stretch/>
        </p:blipFill>
        <p:spPr>
          <a:xfrm>
            <a:off x="4078500" y="2084900"/>
            <a:ext cx="2672325" cy="3058600"/>
          </a:xfrm>
          <a:prstGeom prst="rect">
            <a:avLst/>
          </a:prstGeom>
          <a:noFill/>
          <a:ln>
            <a:noFill/>
          </a:ln>
        </p:spPr>
      </p:pic>
      <p:sp>
        <p:nvSpPr>
          <p:cNvPr id="174" name="Google Shape;174;p29"/>
          <p:cNvSpPr txBox="1"/>
          <p:nvPr/>
        </p:nvSpPr>
        <p:spPr>
          <a:xfrm>
            <a:off x="2986793" y="1760660"/>
            <a:ext cx="2329800" cy="276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entury Gothic"/>
                <a:ea typeface="Century Gothic"/>
                <a:cs typeface="Century Gothic"/>
                <a:sym typeface="Century Gothic"/>
              </a:rPr>
              <a:t>Where does it go then?</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0"/>
          <p:cNvSpPr txBox="1"/>
          <p:nvPr>
            <p:ph type="title"/>
          </p:nvPr>
        </p:nvSpPr>
        <p:spPr>
          <a:xfrm>
            <a:off x="898475" y="420900"/>
            <a:ext cx="7583700" cy="839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00B050"/>
              </a:buClr>
              <a:buSzPts val="2700"/>
              <a:buFont typeface="Century Gothic"/>
              <a:buNone/>
            </a:pPr>
            <a:r>
              <a:rPr lang="en">
                <a:solidFill>
                  <a:srgbClr val="00B050"/>
                </a:solidFill>
              </a:rPr>
              <a:t>✔</a:t>
            </a:r>
            <a:r>
              <a:rPr lang="en"/>
              <a:t>RETURN LEFTOVER/USEFUL SHEETS OF MATERIAL TO THE SCRAP SHELF </a:t>
            </a:r>
            <a:endParaRPr/>
          </a:p>
        </p:txBody>
      </p:sp>
      <p:pic>
        <p:nvPicPr>
          <p:cNvPr id="180" name="Google Shape;180;p30"/>
          <p:cNvPicPr preferRelativeResize="0"/>
          <p:nvPr>
            <p:ph idx="1" type="body"/>
          </p:nvPr>
        </p:nvPicPr>
        <p:blipFill rotWithShape="1">
          <a:blip r:embed="rId3">
            <a:alphaModFix/>
          </a:blip>
          <a:srcRect b="0" l="0" r="0" t="0"/>
          <a:stretch/>
        </p:blipFill>
        <p:spPr>
          <a:xfrm>
            <a:off x="5065905" y="1713726"/>
            <a:ext cx="3416400" cy="2562300"/>
          </a:xfrm>
          <a:prstGeom prst="rect">
            <a:avLst/>
          </a:prstGeom>
          <a:noFill/>
          <a:ln>
            <a:noFill/>
          </a:ln>
        </p:spPr>
      </p:pic>
      <p:pic>
        <p:nvPicPr>
          <p:cNvPr id="181" name="Google Shape;181;p30"/>
          <p:cNvPicPr preferRelativeResize="0"/>
          <p:nvPr/>
        </p:nvPicPr>
        <p:blipFill rotWithShape="1">
          <a:blip r:embed="rId4">
            <a:alphaModFix/>
          </a:blip>
          <a:srcRect b="0" l="0" r="0" t="0"/>
          <a:stretch/>
        </p:blipFill>
        <p:spPr>
          <a:xfrm>
            <a:off x="1040994" y="1593158"/>
            <a:ext cx="2115070" cy="2820094"/>
          </a:xfrm>
          <a:prstGeom prst="rect">
            <a:avLst/>
          </a:prstGeom>
          <a:noFill/>
          <a:ln>
            <a:noFill/>
          </a:ln>
        </p:spPr>
      </p:pic>
      <p:sp>
        <p:nvSpPr>
          <p:cNvPr id="182" name="Google Shape;182;p30"/>
          <p:cNvSpPr/>
          <p:nvPr/>
        </p:nvSpPr>
        <p:spPr>
          <a:xfrm>
            <a:off x="4970752" y="1513701"/>
            <a:ext cx="3606600" cy="3172500"/>
          </a:xfrm>
          <a:prstGeom prst="ellipse">
            <a:avLst/>
          </a:prstGeom>
          <a:noFill/>
          <a:ln cap="flat" cmpd="sng" w="190500">
            <a:solidFill>
              <a:srgbClr val="00B05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entury Gothic"/>
              <a:ea typeface="Century Gothic"/>
              <a:cs typeface="Century Gothic"/>
              <a:sym typeface="Century Gothic"/>
            </a:endParaRPr>
          </a:p>
        </p:txBody>
      </p:sp>
      <p:sp>
        <p:nvSpPr>
          <p:cNvPr id="183" name="Google Shape;183;p30"/>
          <p:cNvSpPr/>
          <p:nvPr/>
        </p:nvSpPr>
        <p:spPr>
          <a:xfrm>
            <a:off x="-242887" y="730251"/>
            <a:ext cx="4613100" cy="4634400"/>
          </a:xfrm>
          <a:prstGeom prst="mathMultiply">
            <a:avLst>
              <a:gd fmla="val 23520" name="adj1"/>
            </a:avLst>
          </a:prstGeom>
          <a:noFill/>
          <a:ln cap="flat" cmpd="sng" w="190500">
            <a:solidFill>
              <a:srgbClr val="FF0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entury Gothic"/>
              <a:ea typeface="Century Gothic"/>
              <a:cs typeface="Century Gothic"/>
              <a:sym typeface="Century Gothic"/>
            </a:endParaRPr>
          </a:p>
        </p:txBody>
      </p:sp>
      <p:sp>
        <p:nvSpPr>
          <p:cNvPr id="184" name="Google Shape;184;p30"/>
          <p:cNvSpPr txBox="1"/>
          <p:nvPr/>
        </p:nvSpPr>
        <p:spPr>
          <a:xfrm>
            <a:off x="3322393" y="2597266"/>
            <a:ext cx="1668000" cy="900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entury Gothic"/>
                <a:ea typeface="Century Gothic"/>
                <a:cs typeface="Century Gothic"/>
                <a:sym typeface="Century Gothic"/>
              </a:rPr>
              <a:t>Material should also be placed neatly in properly labeled shelf</a:t>
            </a:r>
            <a:endParaRPr b="0" i="0" sz="1100" u="none" cap="none" strike="noStrike">
              <a:solidFill>
                <a:srgbClr val="000000"/>
              </a:solidFill>
              <a:latin typeface="Arial"/>
              <a:ea typeface="Arial"/>
              <a:cs typeface="Arial"/>
              <a:sym typeface="Arial"/>
            </a:endParaRPr>
          </a:p>
        </p:txBody>
      </p:sp>
      <p:sp>
        <p:nvSpPr>
          <p:cNvPr id="185" name="Google Shape;185;p30"/>
          <p:cNvSpPr txBox="1"/>
          <p:nvPr/>
        </p:nvSpPr>
        <p:spPr>
          <a:xfrm>
            <a:off x="3221831" y="4579144"/>
            <a:ext cx="2393100" cy="4845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entury Gothic"/>
                <a:ea typeface="Century Gothic"/>
                <a:cs typeface="Century Gothic"/>
                <a:sym typeface="Century Gothic"/>
              </a:rPr>
              <a:t>What if my sheet can be trashed?</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ph type="title"/>
          </p:nvPr>
        </p:nvSpPr>
        <p:spPr>
          <a:xfrm>
            <a:off x="866216" y="730251"/>
            <a:ext cx="6571200" cy="5304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lt2"/>
              </a:buClr>
              <a:buSzPts val="2700"/>
              <a:buFont typeface="Century Gothic"/>
              <a:buNone/>
            </a:pPr>
            <a:r>
              <a:rPr lang="en"/>
              <a:t>DON’T THROW USED SHEETS IN THE TRASH BIN</a:t>
            </a:r>
            <a:endParaRPr/>
          </a:p>
        </p:txBody>
      </p:sp>
      <p:pic>
        <p:nvPicPr>
          <p:cNvPr id="191" name="Google Shape;191;p31"/>
          <p:cNvPicPr preferRelativeResize="0"/>
          <p:nvPr>
            <p:ph idx="1" type="body"/>
          </p:nvPr>
        </p:nvPicPr>
        <p:blipFill rotWithShape="1">
          <a:blip r:embed="rId3">
            <a:alphaModFix/>
          </a:blip>
          <a:srcRect b="0" l="0" r="0" t="0"/>
          <a:stretch/>
        </p:blipFill>
        <p:spPr>
          <a:xfrm>
            <a:off x="866216" y="1496377"/>
            <a:ext cx="3889200" cy="2916900"/>
          </a:xfrm>
          <a:prstGeom prst="rect">
            <a:avLst/>
          </a:prstGeom>
          <a:noFill/>
          <a:ln>
            <a:noFill/>
          </a:ln>
        </p:spPr>
      </p:pic>
      <p:pic>
        <p:nvPicPr>
          <p:cNvPr id="192" name="Google Shape;192;p31"/>
          <p:cNvPicPr preferRelativeResize="0"/>
          <p:nvPr/>
        </p:nvPicPr>
        <p:blipFill rotWithShape="1">
          <a:blip r:embed="rId4">
            <a:alphaModFix/>
          </a:blip>
          <a:srcRect b="0" l="0" r="0" t="0"/>
          <a:stretch/>
        </p:blipFill>
        <p:spPr>
          <a:xfrm>
            <a:off x="4755376" y="1496377"/>
            <a:ext cx="3889161" cy="2916871"/>
          </a:xfrm>
          <a:prstGeom prst="rect">
            <a:avLst/>
          </a:prstGeom>
          <a:noFill/>
          <a:ln>
            <a:noFill/>
          </a:ln>
        </p:spPr>
      </p:pic>
      <p:sp>
        <p:nvSpPr>
          <p:cNvPr id="193" name="Google Shape;193;p31"/>
          <p:cNvSpPr txBox="1"/>
          <p:nvPr/>
        </p:nvSpPr>
        <p:spPr>
          <a:xfrm>
            <a:off x="4755376" y="4537553"/>
            <a:ext cx="3889200" cy="276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entury Gothic"/>
                <a:ea typeface="Century Gothic"/>
                <a:cs typeface="Century Gothic"/>
                <a:sym typeface="Century Gothic"/>
              </a:rPr>
              <a:t>^		They go here		^</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32"/>
          <p:cNvPicPr preferRelativeResize="0"/>
          <p:nvPr/>
        </p:nvPicPr>
        <p:blipFill rotWithShape="1">
          <a:blip r:embed="rId3">
            <a:alphaModFix/>
          </a:blip>
          <a:srcRect b="0" l="0" r="0" t="0"/>
          <a:stretch/>
        </p:blipFill>
        <p:spPr>
          <a:xfrm>
            <a:off x="1004408" y="828399"/>
            <a:ext cx="5754727" cy="3883068"/>
          </a:xfrm>
          <a:prstGeom prst="rect">
            <a:avLst/>
          </a:prstGeom>
          <a:noFill/>
          <a:ln>
            <a:noFill/>
          </a:ln>
        </p:spPr>
      </p:pic>
      <p:sp>
        <p:nvSpPr>
          <p:cNvPr id="199" name="Google Shape;199;p32"/>
          <p:cNvSpPr txBox="1"/>
          <p:nvPr>
            <p:ph type="title"/>
          </p:nvPr>
        </p:nvSpPr>
        <p:spPr>
          <a:xfrm>
            <a:off x="875266" y="296351"/>
            <a:ext cx="6571200" cy="5304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FF0000"/>
              </a:buClr>
              <a:buSzPts val="2700"/>
              <a:buFont typeface="Century Gothic"/>
              <a:buNone/>
            </a:pPr>
            <a:r>
              <a:rPr lang="en">
                <a:solidFill>
                  <a:srgbClr val="FF0000"/>
                </a:solidFill>
              </a:rPr>
              <a:t>✘ </a:t>
            </a:r>
            <a:r>
              <a:rPr lang="en"/>
              <a:t>DON’T LEAVE YOUR AREA MESSY</a:t>
            </a:r>
            <a:endParaRPr/>
          </a:p>
        </p:txBody>
      </p:sp>
      <p:pic>
        <p:nvPicPr>
          <p:cNvPr id="200" name="Google Shape;200;p32"/>
          <p:cNvPicPr preferRelativeResize="0"/>
          <p:nvPr>
            <p:ph idx="1" type="body"/>
          </p:nvPr>
        </p:nvPicPr>
        <p:blipFill rotWithShape="1">
          <a:blip r:embed="rId4">
            <a:alphaModFix/>
          </a:blip>
          <a:srcRect b="0" l="0" r="0" t="0"/>
          <a:stretch/>
        </p:blipFill>
        <p:spPr>
          <a:xfrm>
            <a:off x="4405519" y="826751"/>
            <a:ext cx="2854800" cy="2141100"/>
          </a:xfrm>
          <a:prstGeom prst="rect">
            <a:avLst/>
          </a:prstGeom>
          <a:noFill/>
          <a:ln>
            <a:noFill/>
          </a:ln>
        </p:spPr>
      </p:pic>
      <p:pic>
        <p:nvPicPr>
          <p:cNvPr id="201" name="Google Shape;201;p32"/>
          <p:cNvPicPr preferRelativeResize="0"/>
          <p:nvPr/>
        </p:nvPicPr>
        <p:blipFill rotWithShape="1">
          <a:blip r:embed="rId5">
            <a:alphaModFix/>
          </a:blip>
          <a:srcRect b="23318" l="0" r="0" t="0"/>
          <a:stretch/>
        </p:blipFill>
        <p:spPr>
          <a:xfrm>
            <a:off x="4405525" y="2967828"/>
            <a:ext cx="2854775" cy="1743652"/>
          </a:xfrm>
          <a:prstGeom prst="rect">
            <a:avLst/>
          </a:prstGeom>
          <a:noFill/>
          <a:ln>
            <a:noFill/>
          </a:ln>
        </p:spPr>
      </p:pic>
      <p:sp>
        <p:nvSpPr>
          <p:cNvPr id="202" name="Google Shape;202;p32"/>
          <p:cNvSpPr txBox="1"/>
          <p:nvPr/>
        </p:nvSpPr>
        <p:spPr>
          <a:xfrm>
            <a:off x="7260297" y="1897293"/>
            <a:ext cx="1883700" cy="1107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entury Gothic"/>
                <a:ea typeface="Century Gothic"/>
                <a:cs typeface="Century Gothic"/>
                <a:sym typeface="Century Gothic"/>
              </a:rPr>
              <a:t>ANY SMALL SCRAPS OR DISCARDED PARTS BELONG IN THE TRASH, NOT ON THE DESKS</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3"/>
          <p:cNvSpPr txBox="1"/>
          <p:nvPr>
            <p:ph type="title"/>
          </p:nvPr>
        </p:nvSpPr>
        <p:spPr>
          <a:xfrm>
            <a:off x="887251" y="458650"/>
            <a:ext cx="7369500" cy="5304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REPORT PROBLEMS YOU MAKE OR FIND!</a:t>
            </a:r>
            <a:endParaRPr/>
          </a:p>
        </p:txBody>
      </p:sp>
      <p:sp>
        <p:nvSpPr>
          <p:cNvPr id="208" name="Google Shape;208;p33"/>
          <p:cNvSpPr txBox="1"/>
          <p:nvPr>
            <p:ph idx="1" type="body"/>
          </p:nvPr>
        </p:nvSpPr>
        <p:spPr>
          <a:xfrm>
            <a:off x="866220" y="1952625"/>
            <a:ext cx="3204900" cy="25623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a:p>
            <a:pPr indent="-190500" lvl="0" marL="254000" rtl="0" algn="l">
              <a:spcBef>
                <a:spcPts val="800"/>
              </a:spcBef>
              <a:spcAft>
                <a:spcPts val="0"/>
              </a:spcAft>
              <a:buClr>
                <a:schemeClr val="dk1"/>
              </a:buClr>
              <a:buSzPts val="1100"/>
              <a:buFont typeface="Arial"/>
              <a:buNone/>
            </a:pPr>
            <a:r>
              <a:t/>
            </a:r>
            <a:endParaRPr/>
          </a:p>
          <a:p>
            <a:pPr indent="0" lvl="0" marL="0" rtl="0" algn="l">
              <a:spcBef>
                <a:spcPts val="800"/>
              </a:spcBef>
              <a:spcAft>
                <a:spcPts val="0"/>
              </a:spcAft>
              <a:buNone/>
            </a:pPr>
            <a:r>
              <a:t/>
            </a:r>
            <a:endParaRPr/>
          </a:p>
        </p:txBody>
      </p:sp>
      <p:pic>
        <p:nvPicPr>
          <p:cNvPr id="209" name="Google Shape;209;p33"/>
          <p:cNvPicPr preferRelativeResize="0"/>
          <p:nvPr/>
        </p:nvPicPr>
        <p:blipFill rotWithShape="1">
          <a:blip r:embed="rId3">
            <a:alphaModFix/>
          </a:blip>
          <a:srcRect b="23350" l="0" r="0" t="21747"/>
          <a:stretch/>
        </p:blipFill>
        <p:spPr>
          <a:xfrm rot="-5400000">
            <a:off x="4723062" y="760764"/>
            <a:ext cx="4040499" cy="4801373"/>
          </a:xfrm>
          <a:prstGeom prst="rect">
            <a:avLst/>
          </a:prstGeom>
          <a:noFill/>
          <a:ln>
            <a:noFill/>
          </a:ln>
        </p:spPr>
      </p:pic>
      <p:pic>
        <p:nvPicPr>
          <p:cNvPr id="210" name="Google Shape;210;p33"/>
          <p:cNvPicPr preferRelativeResize="0"/>
          <p:nvPr/>
        </p:nvPicPr>
        <p:blipFill>
          <a:blip r:embed="rId4">
            <a:alphaModFix/>
          </a:blip>
          <a:stretch>
            <a:fillRect/>
          </a:stretch>
        </p:blipFill>
        <p:spPr>
          <a:xfrm>
            <a:off x="190900" y="1141200"/>
            <a:ext cx="3957825" cy="3151317"/>
          </a:xfrm>
          <a:prstGeom prst="rect">
            <a:avLst/>
          </a:prstGeom>
          <a:noFill/>
          <a:ln>
            <a:noFill/>
          </a:ln>
        </p:spPr>
      </p:pic>
      <p:sp>
        <p:nvSpPr>
          <p:cNvPr id="211" name="Google Shape;211;p33"/>
          <p:cNvSpPr txBox="1"/>
          <p:nvPr/>
        </p:nvSpPr>
        <p:spPr>
          <a:xfrm>
            <a:off x="339663" y="4292525"/>
            <a:ext cx="366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5"/>
              </a:rPr>
              <a:t>https://docs.google.com/forms/d/e/1FAIpQLSfppSudtLcfvg9Kvgd08yOAuiDLqAnOB0GUfiIk2abgAPKN4Q/viewform</a:t>
            </a:r>
            <a:endParaRPr/>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Lab 2 Questions/Issues?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Downloading arduino for the Oscillosorta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Input Capture</a:t>
            </a:r>
            <a:endParaRPr/>
          </a:p>
        </p:txBody>
      </p:sp>
      <p:pic>
        <p:nvPicPr>
          <p:cNvPr id="222" name="Google Shape;222;p35"/>
          <p:cNvPicPr preferRelativeResize="0"/>
          <p:nvPr/>
        </p:nvPicPr>
        <p:blipFill>
          <a:blip r:embed="rId3">
            <a:alphaModFix/>
          </a:blip>
          <a:stretch>
            <a:fillRect/>
          </a:stretch>
        </p:blipFill>
        <p:spPr>
          <a:xfrm>
            <a:off x="152400" y="2198825"/>
            <a:ext cx="8839202" cy="2836963"/>
          </a:xfrm>
          <a:prstGeom prst="rect">
            <a:avLst/>
          </a:prstGeom>
          <a:noFill/>
          <a:ln>
            <a:noFill/>
          </a:ln>
        </p:spPr>
      </p:pic>
      <p:pic>
        <p:nvPicPr>
          <p:cNvPr id="223" name="Google Shape;223;p35"/>
          <p:cNvPicPr preferRelativeResize="0"/>
          <p:nvPr/>
        </p:nvPicPr>
        <p:blipFill>
          <a:blip r:embed="rId4">
            <a:alphaModFix/>
          </a:blip>
          <a:stretch>
            <a:fillRect/>
          </a:stretch>
        </p:blipFill>
        <p:spPr>
          <a:xfrm>
            <a:off x="3221225" y="99550"/>
            <a:ext cx="4333700" cy="2041400"/>
          </a:xfrm>
          <a:prstGeom prst="rect">
            <a:avLst/>
          </a:prstGeom>
          <a:noFill/>
          <a:ln>
            <a:noFill/>
          </a:ln>
        </p:spPr>
      </p:pic>
      <p:sp>
        <p:nvSpPr>
          <p:cNvPr id="224" name="Google Shape;224;p35"/>
          <p:cNvSpPr txBox="1"/>
          <p:nvPr/>
        </p:nvSpPr>
        <p:spPr>
          <a:xfrm>
            <a:off x="5718675" y="1659175"/>
            <a:ext cx="3000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https://learn.digilentinc.com/Documents/chipKIT/P14/PWM.svg</a:t>
            </a:r>
            <a:endParaRPr sz="700"/>
          </a:p>
        </p:txBody>
      </p:sp>
      <p:sp>
        <p:nvSpPr>
          <p:cNvPr id="225" name="Google Shape;225;p35"/>
          <p:cNvSpPr txBox="1"/>
          <p:nvPr/>
        </p:nvSpPr>
        <p:spPr>
          <a:xfrm>
            <a:off x="5630200" y="4645725"/>
            <a:ext cx="3000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http://medesign.seas.upenn.edu/index.php/Guides/MaEvArM-timer3</a:t>
            </a:r>
            <a:endParaRPr sz="7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Phototransistor Circuitry</a:t>
            </a:r>
            <a:endParaRPr/>
          </a:p>
        </p:txBody>
      </p:sp>
      <p:grpSp>
        <p:nvGrpSpPr>
          <p:cNvPr id="231" name="Google Shape;231;p36"/>
          <p:cNvGrpSpPr/>
          <p:nvPr/>
        </p:nvGrpSpPr>
        <p:grpSpPr>
          <a:xfrm>
            <a:off x="143717" y="1324998"/>
            <a:ext cx="4558772" cy="2731999"/>
            <a:chOff x="1468700" y="1272050"/>
            <a:chExt cx="5181600" cy="3105250"/>
          </a:xfrm>
        </p:grpSpPr>
        <p:pic>
          <p:nvPicPr>
            <p:cNvPr id="232" name="Google Shape;232;p36"/>
            <p:cNvPicPr preferRelativeResize="0"/>
            <p:nvPr/>
          </p:nvPicPr>
          <p:blipFill>
            <a:blip r:embed="rId3">
              <a:alphaModFix/>
            </a:blip>
            <a:stretch>
              <a:fillRect/>
            </a:stretch>
          </p:blipFill>
          <p:spPr>
            <a:xfrm>
              <a:off x="1468700" y="1424550"/>
              <a:ext cx="5181600" cy="2952750"/>
            </a:xfrm>
            <a:prstGeom prst="rect">
              <a:avLst/>
            </a:prstGeom>
            <a:noFill/>
            <a:ln>
              <a:noFill/>
            </a:ln>
          </p:spPr>
        </p:pic>
        <p:sp>
          <p:nvSpPr>
            <p:cNvPr id="233" name="Google Shape;233;p36"/>
            <p:cNvSpPr/>
            <p:nvPr/>
          </p:nvSpPr>
          <p:spPr>
            <a:xfrm>
              <a:off x="2831700" y="1272050"/>
              <a:ext cx="2765400" cy="1603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 name="Google Shape;234;p36"/>
          <p:cNvSpPr txBox="1"/>
          <p:nvPr/>
        </p:nvSpPr>
        <p:spPr>
          <a:xfrm>
            <a:off x="3736800" y="4678925"/>
            <a:ext cx="167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L05 - pg 49-50</a:t>
            </a:r>
            <a:endParaRPr/>
          </a:p>
        </p:txBody>
      </p:sp>
      <p:pic>
        <p:nvPicPr>
          <p:cNvPr id="235" name="Google Shape;235;p36"/>
          <p:cNvPicPr preferRelativeResize="0"/>
          <p:nvPr/>
        </p:nvPicPr>
        <p:blipFill>
          <a:blip r:embed="rId4">
            <a:alphaModFix/>
          </a:blip>
          <a:stretch>
            <a:fillRect/>
          </a:stretch>
        </p:blipFill>
        <p:spPr>
          <a:xfrm>
            <a:off x="5179100" y="993138"/>
            <a:ext cx="3964900" cy="3395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Phototransistors &amp; Op-Amps</a:t>
            </a:r>
            <a:endParaRPr/>
          </a:p>
        </p:txBody>
      </p:sp>
      <p:pic>
        <p:nvPicPr>
          <p:cNvPr id="241" name="Google Shape;241;p37"/>
          <p:cNvPicPr preferRelativeResize="0"/>
          <p:nvPr/>
        </p:nvPicPr>
        <p:blipFill>
          <a:blip r:embed="rId3">
            <a:alphaModFix/>
          </a:blip>
          <a:stretch>
            <a:fillRect/>
          </a:stretch>
        </p:blipFill>
        <p:spPr>
          <a:xfrm>
            <a:off x="1624938" y="1017725"/>
            <a:ext cx="5894127" cy="3820976"/>
          </a:xfrm>
          <a:prstGeom prst="rect">
            <a:avLst/>
          </a:prstGeom>
          <a:noFill/>
          <a:ln>
            <a:noFill/>
          </a:ln>
        </p:spPr>
      </p:pic>
      <p:sp>
        <p:nvSpPr>
          <p:cNvPr id="242" name="Google Shape;242;p37"/>
          <p:cNvSpPr txBox="1"/>
          <p:nvPr/>
        </p:nvSpPr>
        <p:spPr>
          <a:xfrm>
            <a:off x="6988800" y="4645750"/>
            <a:ext cx="167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L06 - pg 28</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Hardware Filtering</a:t>
            </a:r>
            <a:endParaRPr/>
          </a:p>
        </p:txBody>
      </p:sp>
      <p:pic>
        <p:nvPicPr>
          <p:cNvPr id="248" name="Google Shape;248;p38"/>
          <p:cNvPicPr preferRelativeResize="0"/>
          <p:nvPr/>
        </p:nvPicPr>
        <p:blipFill>
          <a:blip r:embed="rId3">
            <a:alphaModFix/>
          </a:blip>
          <a:stretch>
            <a:fillRect/>
          </a:stretch>
        </p:blipFill>
        <p:spPr>
          <a:xfrm>
            <a:off x="398300" y="1748075"/>
            <a:ext cx="3805926" cy="2173524"/>
          </a:xfrm>
          <a:prstGeom prst="rect">
            <a:avLst/>
          </a:prstGeom>
          <a:noFill/>
          <a:ln>
            <a:noFill/>
          </a:ln>
        </p:spPr>
      </p:pic>
      <p:pic>
        <p:nvPicPr>
          <p:cNvPr id="249" name="Google Shape;249;p38"/>
          <p:cNvPicPr preferRelativeResize="0"/>
          <p:nvPr/>
        </p:nvPicPr>
        <p:blipFill>
          <a:blip r:embed="rId4">
            <a:alphaModFix/>
          </a:blip>
          <a:stretch>
            <a:fillRect/>
          </a:stretch>
        </p:blipFill>
        <p:spPr>
          <a:xfrm>
            <a:off x="4575463" y="1768876"/>
            <a:ext cx="3805926" cy="2131901"/>
          </a:xfrm>
          <a:prstGeom prst="rect">
            <a:avLst/>
          </a:prstGeom>
          <a:noFill/>
          <a:ln>
            <a:noFill/>
          </a:ln>
        </p:spPr>
      </p:pic>
      <p:grpSp>
        <p:nvGrpSpPr>
          <p:cNvPr id="250" name="Google Shape;250;p38"/>
          <p:cNvGrpSpPr/>
          <p:nvPr/>
        </p:nvGrpSpPr>
        <p:grpSpPr>
          <a:xfrm>
            <a:off x="928050" y="1017725"/>
            <a:ext cx="6808288" cy="497513"/>
            <a:chOff x="894525" y="1297050"/>
            <a:chExt cx="6808288" cy="497513"/>
          </a:xfrm>
        </p:grpSpPr>
        <p:sp>
          <p:nvSpPr>
            <p:cNvPr id="251" name="Google Shape;251;p38"/>
            <p:cNvSpPr txBox="1"/>
            <p:nvPr/>
          </p:nvSpPr>
          <p:spPr>
            <a:xfrm>
              <a:off x="894525" y="1297050"/>
              <a:ext cx="2515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t>High</a:t>
              </a:r>
              <a:r>
                <a:rPr b="1" lang="en" sz="1800"/>
                <a:t> Pass Filter</a:t>
              </a:r>
              <a:endParaRPr b="1" sz="1800"/>
            </a:p>
          </p:txBody>
        </p:sp>
        <p:sp>
          <p:nvSpPr>
            <p:cNvPr id="252" name="Google Shape;252;p38"/>
            <p:cNvSpPr txBox="1"/>
            <p:nvPr/>
          </p:nvSpPr>
          <p:spPr>
            <a:xfrm>
              <a:off x="5187013" y="1332863"/>
              <a:ext cx="2515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t>Low </a:t>
              </a:r>
              <a:r>
                <a:rPr b="1" lang="en" sz="1800"/>
                <a:t>Pass Filter</a:t>
              </a:r>
              <a:endParaRPr b="1" sz="1800"/>
            </a:p>
          </p:txBody>
        </p:sp>
      </p:grpSp>
      <p:sp>
        <p:nvSpPr>
          <p:cNvPr id="253" name="Google Shape;253;p38"/>
          <p:cNvSpPr txBox="1"/>
          <p:nvPr/>
        </p:nvSpPr>
        <p:spPr>
          <a:xfrm>
            <a:off x="6974700" y="3921600"/>
            <a:ext cx="216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Images from Wikipedia.</a:t>
            </a:r>
            <a:endParaRPr/>
          </a:p>
        </p:txBody>
      </p:sp>
      <p:sp>
        <p:nvSpPr>
          <p:cNvPr id="254" name="Google Shape;254;p38"/>
          <p:cNvSpPr txBox="1"/>
          <p:nvPr/>
        </p:nvSpPr>
        <p:spPr>
          <a:xfrm>
            <a:off x="1565425" y="4494975"/>
            <a:ext cx="5255400" cy="43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t>Corner Frequency = 1 / (2</a:t>
            </a:r>
            <a:r>
              <a:rPr b="1" lang="en" sz="1650">
                <a:solidFill>
                  <a:srgbClr val="333333"/>
                </a:solidFill>
                <a:highlight>
                  <a:srgbClr val="FAFAFA"/>
                </a:highlight>
              </a:rPr>
              <a:t>πRC)</a:t>
            </a:r>
            <a:endParaRPr b="1"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Other questions from Lab 2 / Lectures?</a:t>
            </a:r>
            <a:endParaRPr/>
          </a:p>
        </p:txBody>
      </p:sp>
      <p:sp>
        <p:nvSpPr>
          <p:cNvPr id="260" name="Google Shape;260;p39"/>
          <p:cNvSpPr txBox="1"/>
          <p:nvPr>
            <p:ph idx="1" type="body"/>
          </p:nvPr>
        </p:nvSpPr>
        <p:spPr>
          <a:xfrm>
            <a:off x="311700" y="1152475"/>
            <a:ext cx="37440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
              <a:t>Hysteresis (below from Piazza)</a:t>
            </a:r>
            <a:endParaRPr/>
          </a:p>
          <a:p>
            <a:pPr indent="-317182" lvl="0" marL="457200" rtl="0" algn="l">
              <a:spcBef>
                <a:spcPts val="1200"/>
              </a:spcBef>
              <a:spcAft>
                <a:spcPts val="0"/>
              </a:spcAft>
              <a:buSzPct val="100000"/>
              <a:buChar char="-"/>
            </a:pPr>
            <a:r>
              <a:rPr lang="en"/>
              <a:t>Hysteresis means that the result depends on history. You cannot pick a Vin and say what Vout is without also knowing what Vout was beforehand (since there is feedback).</a:t>
            </a:r>
            <a:endParaRPr/>
          </a:p>
          <a:p>
            <a:pPr indent="-317182" lvl="0" marL="457200" rtl="0" algn="l">
              <a:spcBef>
                <a:spcPts val="0"/>
              </a:spcBef>
              <a:spcAft>
                <a:spcPts val="0"/>
              </a:spcAft>
              <a:buSzPct val="100000"/>
              <a:buChar char="-"/>
            </a:pPr>
            <a:r>
              <a:rPr lang="en"/>
              <a:t>If you have a given state of Vout (either high or low) then, say if Vin becomes 2V (or whatever you want), you will know whether the ref is above or below 2V and the output will correspond to that condition.</a:t>
            </a:r>
            <a:endParaRPr/>
          </a:p>
          <a:p>
            <a:pPr indent="0" lvl="0" marL="0" rtl="0" algn="l">
              <a:spcBef>
                <a:spcPts val="1200"/>
              </a:spcBef>
              <a:spcAft>
                <a:spcPts val="1200"/>
              </a:spcAft>
              <a:buNone/>
            </a:pPr>
            <a:r>
              <a:t/>
            </a:r>
            <a:endParaRPr/>
          </a:p>
        </p:txBody>
      </p:sp>
      <p:pic>
        <p:nvPicPr>
          <p:cNvPr id="261" name="Google Shape;261;p39"/>
          <p:cNvPicPr preferRelativeResize="0"/>
          <p:nvPr/>
        </p:nvPicPr>
        <p:blipFill>
          <a:blip r:embed="rId3">
            <a:alphaModFix/>
          </a:blip>
          <a:stretch>
            <a:fillRect/>
          </a:stretch>
        </p:blipFill>
        <p:spPr>
          <a:xfrm>
            <a:off x="3924510" y="1152475"/>
            <a:ext cx="5084614" cy="34163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5" name="Shape 265"/>
        <p:cNvGrpSpPr/>
        <p:nvPr/>
      </p:nvGrpSpPr>
      <p:grpSpPr>
        <a:xfrm>
          <a:off x="0" y="0"/>
          <a:ext cx="0" cy="0"/>
          <a:chOff x="0" y="0"/>
          <a:chExt cx="0" cy="0"/>
        </a:xfrm>
      </p:grpSpPr>
      <p:sp>
        <p:nvSpPr>
          <p:cNvPr id="266" name="Google Shape;266;p40"/>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Lab 2 - Due 10/6</a:t>
            </a:r>
            <a:endParaRPr/>
          </a:p>
        </p:txBody>
      </p:sp>
      <p:sp>
        <p:nvSpPr>
          <p:cNvPr id="267" name="Google Shape;267;p40"/>
          <p:cNvSpPr txBox="1"/>
          <p:nvPr>
            <p:ph idx="1" type="body"/>
          </p:nvPr>
        </p:nvSpPr>
        <p:spPr>
          <a:xfrm>
            <a:off x="311700" y="712925"/>
            <a:ext cx="8520600" cy="4186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trike="sngStrike"/>
              <a:t>Rising v falling edge</a:t>
            </a:r>
            <a:endParaRPr strike="sngStrike"/>
          </a:p>
          <a:p>
            <a:pPr indent="-317500" lvl="1" marL="914400" rtl="0" algn="l">
              <a:spcBef>
                <a:spcPts val="0"/>
              </a:spcBef>
              <a:spcAft>
                <a:spcPts val="0"/>
              </a:spcAft>
              <a:buSzPts val="1400"/>
              <a:buChar char="○"/>
            </a:pPr>
            <a:r>
              <a:rPr lang="en" strike="sngStrike"/>
              <a:t>Which should we use?</a:t>
            </a:r>
            <a:endParaRPr strike="sngStrike"/>
          </a:p>
          <a:p>
            <a:pPr indent="-317500" lvl="1" marL="914400" rtl="0" algn="l">
              <a:spcBef>
                <a:spcPts val="0"/>
              </a:spcBef>
              <a:spcAft>
                <a:spcPts val="0"/>
              </a:spcAft>
              <a:buSzPts val="1400"/>
              <a:buChar char="○"/>
            </a:pPr>
            <a:r>
              <a:rPr lang="en" strike="sngStrike"/>
              <a:t>Button circuits and edges</a:t>
            </a:r>
            <a:endParaRPr strike="sngStrike"/>
          </a:p>
          <a:p>
            <a:pPr indent="-342900" lvl="0" marL="457200" rtl="0" algn="l">
              <a:spcBef>
                <a:spcPts val="0"/>
              </a:spcBef>
              <a:spcAft>
                <a:spcPts val="0"/>
              </a:spcAft>
              <a:buSzPts val="1800"/>
              <a:buChar char="●"/>
            </a:pPr>
            <a:r>
              <a:rPr lang="en"/>
              <a:t>Phototransistors</a:t>
            </a:r>
            <a:endParaRPr/>
          </a:p>
          <a:p>
            <a:pPr indent="-317500" lvl="1" marL="914400" rtl="0" algn="l">
              <a:spcBef>
                <a:spcPts val="0"/>
              </a:spcBef>
              <a:spcAft>
                <a:spcPts val="0"/>
              </a:spcAft>
              <a:buSzPts val="1400"/>
              <a:buChar char="○"/>
            </a:pPr>
            <a:r>
              <a:rPr lang="en"/>
              <a:t>Set up circuit - talk through what’s happening (where are we measuring on the circuit?)</a:t>
            </a:r>
            <a:endParaRPr/>
          </a:p>
          <a:p>
            <a:pPr indent="-317500" lvl="1" marL="914400" rtl="0" algn="l">
              <a:spcBef>
                <a:spcPts val="0"/>
              </a:spcBef>
              <a:spcAft>
                <a:spcPts val="0"/>
              </a:spcAft>
              <a:buSzPts val="1400"/>
              <a:buChar char="○"/>
            </a:pPr>
            <a:r>
              <a:rPr lang="en"/>
              <a:t>Using 2.2 for 2.3.2/2.4.1-- does anything need to change between?</a:t>
            </a:r>
            <a:endParaRPr/>
          </a:p>
          <a:p>
            <a:pPr indent="-342900" lvl="0" marL="457200" rtl="0" algn="l">
              <a:spcBef>
                <a:spcPts val="0"/>
              </a:spcBef>
              <a:spcAft>
                <a:spcPts val="0"/>
              </a:spcAft>
              <a:buSzPts val="1800"/>
              <a:buChar char="●"/>
            </a:pPr>
            <a:r>
              <a:rPr lang="en"/>
              <a:t>Optic Sensing</a:t>
            </a:r>
            <a:endParaRPr/>
          </a:p>
          <a:p>
            <a:pPr indent="-317500" lvl="1" marL="914400" rtl="0" algn="l">
              <a:spcBef>
                <a:spcPts val="0"/>
              </a:spcBef>
              <a:spcAft>
                <a:spcPts val="0"/>
              </a:spcAft>
              <a:buSzPts val="1400"/>
              <a:buChar char="○"/>
            </a:pPr>
            <a:r>
              <a:rPr lang="en"/>
              <a:t>Oscillosorta - what is it, comfortable using it? MARK COVERING</a:t>
            </a:r>
            <a:endParaRPr/>
          </a:p>
          <a:p>
            <a:pPr indent="-317500" lvl="1" marL="914400" rtl="0" algn="l">
              <a:spcBef>
                <a:spcPts val="0"/>
              </a:spcBef>
              <a:spcAft>
                <a:spcPts val="0"/>
              </a:spcAft>
              <a:buSzPts val="1400"/>
              <a:buChar char="○"/>
            </a:pPr>
            <a:r>
              <a:rPr lang="en"/>
              <a:t>Pseudocode for detecting 23/700 Hz?</a:t>
            </a:r>
            <a:endParaRPr/>
          </a:p>
          <a:p>
            <a:pPr indent="-317500" lvl="1" marL="914400" rtl="0" algn="l">
              <a:spcBef>
                <a:spcPts val="0"/>
              </a:spcBef>
              <a:spcAft>
                <a:spcPts val="0"/>
              </a:spcAft>
              <a:buSzPts val="1400"/>
              <a:buChar char="○"/>
            </a:pPr>
            <a:r>
              <a:rPr lang="en"/>
              <a:t>Filtering 60 Hz (hardware filter)</a:t>
            </a:r>
            <a:endParaRPr/>
          </a:p>
          <a:p>
            <a:pPr indent="-317500" lvl="2" marL="1371600" rtl="0" algn="l">
              <a:spcBef>
                <a:spcPts val="0"/>
              </a:spcBef>
              <a:spcAft>
                <a:spcPts val="0"/>
              </a:spcAft>
              <a:buSzPts val="1400"/>
              <a:buChar char="■"/>
            </a:pPr>
            <a:r>
              <a:rPr lang="en"/>
              <a:t>Threshold frequency</a:t>
            </a:r>
            <a:endParaRPr/>
          </a:p>
          <a:p>
            <a:pPr indent="-317500" lvl="2" marL="1371600" rtl="0" algn="l">
              <a:spcBef>
                <a:spcPts val="0"/>
              </a:spcBef>
              <a:spcAft>
                <a:spcPts val="0"/>
              </a:spcAft>
              <a:buSzPts val="1400"/>
              <a:buChar char="■"/>
            </a:pPr>
            <a:r>
              <a:rPr lang="en"/>
              <a:t>Choosing R and C to build filter</a:t>
            </a:r>
            <a:endParaRPr/>
          </a:p>
          <a:p>
            <a:pPr indent="-317500" lvl="1" marL="914400" rtl="0" algn="l">
              <a:spcBef>
                <a:spcPts val="0"/>
              </a:spcBef>
              <a:spcAft>
                <a:spcPts val="0"/>
              </a:spcAft>
              <a:buSzPts val="1400"/>
              <a:buChar char="○"/>
            </a:pPr>
            <a:r>
              <a:rPr lang="en"/>
              <a:t>Op-Amp Gains</a:t>
            </a:r>
            <a:endParaRPr/>
          </a:p>
          <a:p>
            <a:pPr indent="-317500" lvl="2" marL="1371600" rtl="0" algn="l">
              <a:spcBef>
                <a:spcPts val="0"/>
              </a:spcBef>
              <a:spcAft>
                <a:spcPts val="0"/>
              </a:spcAft>
              <a:buSzPts val="1400"/>
              <a:buChar char="■"/>
            </a:pPr>
            <a:r>
              <a:rPr lang="en"/>
              <a:t>Benefits/problems with very high gains? </a:t>
            </a:r>
            <a:endParaRPr/>
          </a:p>
          <a:p>
            <a:pPr indent="-317500" lvl="2" marL="1371600" rtl="0" algn="l">
              <a:spcBef>
                <a:spcPts val="0"/>
              </a:spcBef>
              <a:spcAft>
                <a:spcPts val="0"/>
              </a:spcAft>
              <a:buSzPts val="1400"/>
              <a:buChar char="■"/>
            </a:pPr>
            <a:r>
              <a:rPr lang="en"/>
              <a:t>How do you tune a gain?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Intro to prototyping - </a:t>
            </a:r>
            <a:r>
              <a:rPr lang="en"/>
              <a:t>laser cutting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9"/>
          <p:cNvSpPr txBox="1"/>
          <p:nvPr>
            <p:ph type="title"/>
          </p:nvPr>
        </p:nvSpPr>
        <p:spPr>
          <a:xfrm>
            <a:off x="628650" y="273844"/>
            <a:ext cx="7886700" cy="567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What you need to be RPL trained!</a:t>
            </a:r>
            <a:endParaRPr/>
          </a:p>
        </p:txBody>
      </p:sp>
      <p:sp>
        <p:nvSpPr>
          <p:cNvPr id="90" name="Google Shape;90;p19"/>
          <p:cNvSpPr txBox="1"/>
          <p:nvPr>
            <p:ph idx="1" type="body"/>
          </p:nvPr>
        </p:nvSpPr>
        <p:spPr>
          <a:xfrm>
            <a:off x="628650" y="1199286"/>
            <a:ext cx="7886700" cy="3263400"/>
          </a:xfrm>
          <a:prstGeom prst="rect">
            <a:avLst/>
          </a:prstGeom>
        </p:spPr>
        <p:txBody>
          <a:bodyPr anchorCtr="0" anchor="t" bIns="45700" lIns="91425" spcFirstLastPara="1" rIns="91425" wrap="square" tIns="45700">
            <a:normAutofit/>
          </a:bodyPr>
          <a:lstStyle/>
          <a:p>
            <a:pPr indent="0" lvl="0" marL="0" rtl="0" algn="l">
              <a:lnSpc>
                <a:spcPct val="120000"/>
              </a:lnSpc>
              <a:spcBef>
                <a:spcPts val="0"/>
              </a:spcBef>
              <a:spcAft>
                <a:spcPts val="0"/>
              </a:spcAft>
              <a:buNone/>
            </a:pPr>
            <a:r>
              <a:t/>
            </a:r>
            <a:endParaRPr b="1">
              <a:solidFill>
                <a:srgbClr val="3F3F3F"/>
              </a:solidFill>
              <a:highlight>
                <a:srgbClr val="FFFFFF"/>
              </a:highlight>
            </a:endParaRPr>
          </a:p>
          <a:p>
            <a:pPr indent="0" lvl="0" marL="0" rtl="0" algn="l">
              <a:lnSpc>
                <a:spcPct val="120000"/>
              </a:lnSpc>
              <a:spcBef>
                <a:spcPts val="0"/>
              </a:spcBef>
              <a:spcAft>
                <a:spcPts val="0"/>
              </a:spcAft>
              <a:buClr>
                <a:schemeClr val="dk1"/>
              </a:buClr>
              <a:buSzPts val="1100"/>
              <a:buFont typeface="Arial"/>
              <a:buNone/>
            </a:pPr>
            <a:r>
              <a:rPr b="1" lang="en">
                <a:solidFill>
                  <a:srgbClr val="3F3F3F"/>
                </a:solidFill>
                <a:highlight>
                  <a:srgbClr val="FFFFFF"/>
                </a:highlight>
              </a:rPr>
              <a:t>Step One – Watch and Learn</a:t>
            </a:r>
            <a:endParaRPr b="1">
              <a:solidFill>
                <a:srgbClr val="3F3F3F"/>
              </a:solidFill>
              <a:highlight>
                <a:srgbClr val="FFFFFF"/>
              </a:highlight>
            </a:endParaRPr>
          </a:p>
          <a:p>
            <a:pPr indent="0" lvl="0" marL="0" rtl="0" algn="l">
              <a:lnSpc>
                <a:spcPct val="120000"/>
              </a:lnSpc>
              <a:spcBef>
                <a:spcPts val="0"/>
              </a:spcBef>
              <a:spcAft>
                <a:spcPts val="0"/>
              </a:spcAft>
              <a:buNone/>
            </a:pPr>
            <a:r>
              <a:rPr b="1" lang="en">
                <a:solidFill>
                  <a:srgbClr val="3F3F3F"/>
                </a:solidFill>
                <a:highlight>
                  <a:srgbClr val="FFFFFF"/>
                </a:highlight>
              </a:rPr>
              <a:t>Step Two – Prepare</a:t>
            </a:r>
            <a:endParaRPr b="1">
              <a:solidFill>
                <a:srgbClr val="3F3F3F"/>
              </a:solidFill>
              <a:highlight>
                <a:srgbClr val="FFFFFF"/>
              </a:highlight>
            </a:endParaRPr>
          </a:p>
          <a:p>
            <a:pPr indent="0" lvl="0" marL="0" rtl="0" algn="l">
              <a:lnSpc>
                <a:spcPct val="120000"/>
              </a:lnSpc>
              <a:spcBef>
                <a:spcPts val="0"/>
              </a:spcBef>
              <a:spcAft>
                <a:spcPts val="0"/>
              </a:spcAft>
              <a:buNone/>
            </a:pPr>
            <a:r>
              <a:rPr b="1" lang="en">
                <a:solidFill>
                  <a:srgbClr val="3F3F3F"/>
                </a:solidFill>
                <a:highlight>
                  <a:srgbClr val="FFFFFF"/>
                </a:highlight>
              </a:rPr>
              <a:t>Step Three – </a:t>
            </a:r>
            <a:r>
              <a:rPr b="1" lang="en" u="sng">
                <a:solidFill>
                  <a:srgbClr val="002E5C"/>
                </a:solidFill>
                <a:highlight>
                  <a:srgbClr val="FFFFFF"/>
                </a:highlight>
                <a:hlinkClick r:id="rId3">
                  <a:extLst>
                    <a:ext uri="{A12FA001-AC4F-418D-AE19-62706E023703}">
                      <ahyp:hlinkClr val="tx"/>
                    </a:ext>
                  </a:extLst>
                </a:hlinkClick>
              </a:rPr>
              <a:t>TAKE THE QUIZ</a:t>
            </a:r>
            <a:endParaRPr b="1" u="sng">
              <a:solidFill>
                <a:srgbClr val="002E5C"/>
              </a:solidFill>
              <a:highlight>
                <a:srgbClr val="FFFFFF"/>
              </a:highlight>
            </a:endParaRPr>
          </a:p>
          <a:p>
            <a:pPr indent="0" lvl="0" marL="0" rtl="0" algn="l">
              <a:lnSpc>
                <a:spcPct val="120000"/>
              </a:lnSpc>
              <a:spcBef>
                <a:spcPts val="0"/>
              </a:spcBef>
              <a:spcAft>
                <a:spcPts val="0"/>
              </a:spcAft>
              <a:buNone/>
            </a:pPr>
            <a:r>
              <a:rPr b="1" lang="en">
                <a:solidFill>
                  <a:srgbClr val="3F3F3F"/>
                </a:solidFill>
                <a:highlight>
                  <a:srgbClr val="FFFFFF"/>
                </a:highlight>
              </a:rPr>
              <a:t>Step Four – RPL Time</a:t>
            </a:r>
            <a:endParaRPr b="1">
              <a:solidFill>
                <a:srgbClr val="3F3F3F"/>
              </a:solidFill>
              <a:highlight>
                <a:srgbClr val="FFFFFF"/>
              </a:highlight>
            </a:endParaRPr>
          </a:p>
          <a:p>
            <a:pPr indent="0" lvl="0" marL="0" rtl="0" algn="l">
              <a:lnSpc>
                <a:spcPct val="120000"/>
              </a:lnSpc>
              <a:spcBef>
                <a:spcPts val="0"/>
              </a:spcBef>
              <a:spcAft>
                <a:spcPts val="0"/>
              </a:spcAft>
              <a:buNone/>
            </a:pPr>
            <a:r>
              <a:rPr b="1" lang="en">
                <a:solidFill>
                  <a:srgbClr val="3F3F3F"/>
                </a:solidFill>
                <a:highlight>
                  <a:srgbClr val="FFFFFF"/>
                </a:highlight>
              </a:rPr>
              <a:t>Step Five – Swipe Access</a:t>
            </a:r>
            <a:endParaRPr b="1">
              <a:solidFill>
                <a:srgbClr val="3F3F3F"/>
              </a:solidFill>
              <a:highlight>
                <a:srgbClr val="FFFFFF"/>
              </a:highlight>
            </a:endParaRPr>
          </a:p>
          <a:p>
            <a:pPr indent="0" lvl="0" marL="0" rtl="0" algn="l">
              <a:lnSpc>
                <a:spcPct val="120000"/>
              </a:lnSpc>
              <a:spcBef>
                <a:spcPts val="0"/>
              </a:spcBef>
              <a:spcAft>
                <a:spcPts val="0"/>
              </a:spcAft>
              <a:buNone/>
            </a:pPr>
            <a:r>
              <a:rPr b="1" lang="en">
                <a:solidFill>
                  <a:srgbClr val="3F3F3F"/>
                </a:solidFill>
                <a:highlight>
                  <a:srgbClr val="FFFFFF"/>
                </a:highlight>
              </a:rPr>
              <a:t>(takes 1-2 weeks, plan accordingly)</a:t>
            </a:r>
            <a:endParaRPr b="1">
              <a:solidFill>
                <a:srgbClr val="3F3F3F"/>
              </a:solidFill>
              <a:highlight>
                <a:srgbClr val="FFFFFF"/>
              </a:highlight>
            </a:endParaRPr>
          </a:p>
          <a:p>
            <a:pPr indent="0" lvl="0" marL="0" rtl="0" algn="l">
              <a:lnSpc>
                <a:spcPct val="120000"/>
              </a:lnSpc>
              <a:spcBef>
                <a:spcPts val="0"/>
              </a:spcBef>
              <a:spcAft>
                <a:spcPts val="0"/>
              </a:spcAft>
              <a:buNone/>
            </a:pPr>
            <a:r>
              <a:t/>
            </a:r>
            <a:endParaRPr b="1" u="sng">
              <a:solidFill>
                <a:srgbClr val="002E5C"/>
              </a:solidFill>
              <a:highlight>
                <a:srgbClr val="FFFFFF"/>
              </a:highlight>
            </a:endParaRPr>
          </a:p>
          <a:p>
            <a:pPr indent="0" lvl="0" marL="0" rtl="0" algn="l">
              <a:lnSpc>
                <a:spcPct val="120000"/>
              </a:lnSpc>
              <a:spcBef>
                <a:spcPts val="0"/>
              </a:spcBef>
              <a:spcAft>
                <a:spcPts val="0"/>
              </a:spcAft>
              <a:buClr>
                <a:schemeClr val="dk1"/>
              </a:buClr>
              <a:buSzPts val="1100"/>
              <a:buFont typeface="Arial"/>
              <a:buNone/>
            </a:pPr>
            <a:r>
              <a:t/>
            </a:r>
            <a:endParaRPr b="1" sz="1000">
              <a:solidFill>
                <a:srgbClr val="3F3F3F"/>
              </a:solidFill>
              <a:highlight>
                <a:srgbClr val="FFFFFF"/>
              </a:highlight>
            </a:endParaRPr>
          </a:p>
          <a:p>
            <a:pPr indent="0" lvl="0" marL="0" rtl="0" algn="l">
              <a:spcBef>
                <a:spcPts val="750"/>
              </a:spcBef>
              <a:spcAft>
                <a:spcPts val="0"/>
              </a:spcAft>
              <a:buNone/>
            </a:pPr>
            <a:r>
              <a:rPr lang="en" sz="1000" u="sng">
                <a:solidFill>
                  <a:schemeClr val="hlink"/>
                </a:solidFill>
                <a:hlinkClick r:id="rId4"/>
              </a:rPr>
              <a:t>https://meamlabs.seas.upenn.edu/rapid-prototyping-lab/training/</a:t>
            </a:r>
            <a:r>
              <a:rPr lang="en" sz="1000"/>
              <a:t> </a:t>
            </a:r>
            <a:endParaRPr sz="1000"/>
          </a:p>
        </p:txBody>
      </p:sp>
      <p:pic>
        <p:nvPicPr>
          <p:cNvPr id="91" name="Google Shape;91;p19"/>
          <p:cNvPicPr preferRelativeResize="0"/>
          <p:nvPr/>
        </p:nvPicPr>
        <p:blipFill>
          <a:blip r:embed="rId5">
            <a:alphaModFix/>
          </a:blip>
          <a:stretch>
            <a:fillRect/>
          </a:stretch>
        </p:blipFill>
        <p:spPr>
          <a:xfrm>
            <a:off x="4647050" y="1415727"/>
            <a:ext cx="4172326" cy="2830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0"/>
          <p:cNvSpPr txBox="1"/>
          <p:nvPr>
            <p:ph type="title"/>
          </p:nvPr>
        </p:nvSpPr>
        <p:spPr>
          <a:xfrm>
            <a:off x="628650" y="273844"/>
            <a:ext cx="7886700" cy="567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1800"/>
              <a:buNone/>
            </a:pPr>
            <a:r>
              <a:rPr lang="en"/>
              <a:t>RPL Materials - Acrylic and MDF</a:t>
            </a:r>
            <a:endParaRPr/>
          </a:p>
        </p:txBody>
      </p:sp>
      <p:sp>
        <p:nvSpPr>
          <p:cNvPr id="98" name="Google Shape;98;p20"/>
          <p:cNvSpPr txBox="1"/>
          <p:nvPr>
            <p:ph idx="1" type="body"/>
          </p:nvPr>
        </p:nvSpPr>
        <p:spPr>
          <a:xfrm>
            <a:off x="674521" y="1385650"/>
            <a:ext cx="4066500" cy="3670500"/>
          </a:xfrm>
          <a:prstGeom prst="rect">
            <a:avLst/>
          </a:prstGeom>
          <a:noFill/>
          <a:ln>
            <a:noFill/>
          </a:ln>
        </p:spPr>
        <p:txBody>
          <a:bodyPr anchorCtr="0" anchor="t" bIns="45700" lIns="91425" spcFirstLastPara="1" rIns="91425" wrap="square" tIns="45700">
            <a:normAutofit/>
          </a:bodyPr>
          <a:lstStyle/>
          <a:p>
            <a:pPr indent="0" lvl="0" marL="114300" rtl="0" algn="l">
              <a:lnSpc>
                <a:spcPct val="90000"/>
              </a:lnSpc>
              <a:spcBef>
                <a:spcPts val="750"/>
              </a:spcBef>
              <a:spcAft>
                <a:spcPts val="0"/>
              </a:spcAft>
              <a:buSzPts val="1800"/>
              <a:buNone/>
            </a:pPr>
            <a:r>
              <a:rPr lang="en"/>
              <a:t>Acrylic</a:t>
            </a:r>
            <a:endParaRPr/>
          </a:p>
          <a:p>
            <a:pPr indent="-342900" lvl="0" marL="457200" rtl="0" algn="l">
              <a:lnSpc>
                <a:spcPct val="90000"/>
              </a:lnSpc>
              <a:spcBef>
                <a:spcPts val="750"/>
              </a:spcBef>
              <a:spcAft>
                <a:spcPts val="0"/>
              </a:spcAft>
              <a:buSzPts val="1800"/>
              <a:buChar char="-"/>
            </a:pPr>
            <a:r>
              <a:rPr lang="en"/>
              <a:t>¼ inch (black, white, clear, and smoke)</a:t>
            </a:r>
            <a:endParaRPr/>
          </a:p>
          <a:p>
            <a:pPr indent="-342900" lvl="0" marL="457200" rtl="0" algn="l">
              <a:lnSpc>
                <a:spcPct val="90000"/>
              </a:lnSpc>
              <a:spcBef>
                <a:spcPts val="0"/>
              </a:spcBef>
              <a:spcAft>
                <a:spcPts val="0"/>
              </a:spcAft>
              <a:buSzPts val="1800"/>
              <a:buChar char="-"/>
            </a:pPr>
            <a:r>
              <a:rPr lang="en"/>
              <a:t>⅛ inch (black, white, clear, smoke, red, yellow, green, and blue</a:t>
            </a:r>
            <a:endParaRPr/>
          </a:p>
          <a:p>
            <a:pPr indent="0" lvl="0" marL="0" rtl="0" algn="l">
              <a:lnSpc>
                <a:spcPct val="90000"/>
              </a:lnSpc>
              <a:spcBef>
                <a:spcPts val="750"/>
              </a:spcBef>
              <a:spcAft>
                <a:spcPts val="0"/>
              </a:spcAft>
              <a:buSzPts val="1800"/>
              <a:buNone/>
            </a:pPr>
            <a:r>
              <a:rPr lang="en"/>
              <a:t>MDF</a:t>
            </a:r>
            <a:endParaRPr/>
          </a:p>
          <a:p>
            <a:pPr indent="-342900" lvl="0" marL="457200" rtl="0" algn="l">
              <a:lnSpc>
                <a:spcPct val="90000"/>
              </a:lnSpc>
              <a:spcBef>
                <a:spcPts val="750"/>
              </a:spcBef>
              <a:spcAft>
                <a:spcPts val="0"/>
              </a:spcAft>
              <a:buSzPts val="1800"/>
              <a:buChar char="-"/>
            </a:pPr>
            <a:r>
              <a:rPr lang="en"/>
              <a:t>¼ inch</a:t>
            </a:r>
            <a:endParaRPr/>
          </a:p>
          <a:p>
            <a:pPr indent="-342900" lvl="0" marL="457200" rtl="0" algn="l">
              <a:lnSpc>
                <a:spcPct val="90000"/>
              </a:lnSpc>
              <a:spcBef>
                <a:spcPts val="0"/>
              </a:spcBef>
              <a:spcAft>
                <a:spcPts val="0"/>
              </a:spcAft>
              <a:buSzPts val="1800"/>
              <a:buChar char="-"/>
            </a:pPr>
            <a:r>
              <a:rPr lang="en"/>
              <a:t>⅛ inch </a:t>
            </a:r>
            <a:endParaRPr/>
          </a:p>
        </p:txBody>
      </p:sp>
      <p:pic>
        <p:nvPicPr>
          <p:cNvPr id="99" name="Google Shape;99;p20"/>
          <p:cNvPicPr preferRelativeResize="0"/>
          <p:nvPr/>
        </p:nvPicPr>
        <p:blipFill rotWithShape="1">
          <a:blip r:embed="rId3">
            <a:alphaModFix/>
          </a:blip>
          <a:srcRect b="0" l="0" r="0" t="0"/>
          <a:stretch/>
        </p:blipFill>
        <p:spPr>
          <a:xfrm>
            <a:off x="6237000" y="890387"/>
            <a:ext cx="2441299" cy="2113799"/>
          </a:xfrm>
          <a:prstGeom prst="rect">
            <a:avLst/>
          </a:prstGeom>
          <a:noFill/>
          <a:ln>
            <a:noFill/>
          </a:ln>
        </p:spPr>
      </p:pic>
      <p:pic>
        <p:nvPicPr>
          <p:cNvPr id="100" name="Google Shape;100;p20"/>
          <p:cNvPicPr preferRelativeResize="0"/>
          <p:nvPr/>
        </p:nvPicPr>
        <p:blipFill rotWithShape="1">
          <a:blip r:embed="rId4">
            <a:alphaModFix/>
          </a:blip>
          <a:srcRect b="0" l="0" r="0" t="0"/>
          <a:stretch/>
        </p:blipFill>
        <p:spPr>
          <a:xfrm>
            <a:off x="6008999" y="3053119"/>
            <a:ext cx="3135008" cy="182140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1"/>
          <p:cNvSpPr txBox="1"/>
          <p:nvPr>
            <p:ph type="title"/>
          </p:nvPr>
        </p:nvSpPr>
        <p:spPr>
          <a:xfrm>
            <a:off x="628650" y="273844"/>
            <a:ext cx="7886700" cy="567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1800"/>
              <a:buNone/>
            </a:pPr>
            <a:r>
              <a:rPr lang="en"/>
              <a:t>Saving as a .dwg</a:t>
            </a:r>
            <a:endParaRPr/>
          </a:p>
        </p:txBody>
      </p:sp>
      <p:sp>
        <p:nvSpPr>
          <p:cNvPr id="107" name="Google Shape;107;p21"/>
          <p:cNvSpPr txBox="1"/>
          <p:nvPr>
            <p:ph idx="1" type="body"/>
          </p:nvPr>
        </p:nvSpPr>
        <p:spPr>
          <a:xfrm>
            <a:off x="674525" y="891800"/>
            <a:ext cx="5995200" cy="3670500"/>
          </a:xfrm>
          <a:prstGeom prst="rect">
            <a:avLst/>
          </a:prstGeom>
          <a:noFill/>
          <a:ln>
            <a:noFill/>
          </a:ln>
        </p:spPr>
        <p:txBody>
          <a:bodyPr anchorCtr="0" anchor="t" bIns="45700" lIns="91425" spcFirstLastPara="1" rIns="91425" wrap="square" tIns="45700">
            <a:normAutofit/>
          </a:bodyPr>
          <a:lstStyle/>
          <a:p>
            <a:pPr indent="0" lvl="0" marL="114300" rtl="0" algn="l">
              <a:lnSpc>
                <a:spcPct val="90000"/>
              </a:lnSpc>
              <a:spcBef>
                <a:spcPts val="750"/>
              </a:spcBef>
              <a:spcAft>
                <a:spcPts val="0"/>
              </a:spcAft>
              <a:buSzPts val="1800"/>
              <a:buNone/>
            </a:pPr>
            <a:r>
              <a:rPr lang="en"/>
              <a:t>File -&gt; save as -&gt; change file type to .dwg</a:t>
            </a:r>
            <a:endParaRPr/>
          </a:p>
          <a:p>
            <a:pPr indent="0" lvl="0" marL="0" rtl="0" algn="l">
              <a:lnSpc>
                <a:spcPct val="90000"/>
              </a:lnSpc>
              <a:spcBef>
                <a:spcPts val="750"/>
              </a:spcBef>
              <a:spcAft>
                <a:spcPts val="0"/>
              </a:spcAft>
              <a:buSzPts val="1800"/>
              <a:buNone/>
            </a:pPr>
            <a:r>
              <a:t/>
            </a:r>
            <a:endParaRPr/>
          </a:p>
        </p:txBody>
      </p:sp>
      <p:pic>
        <p:nvPicPr>
          <p:cNvPr id="108" name="Google Shape;108;p21"/>
          <p:cNvPicPr preferRelativeResize="0"/>
          <p:nvPr/>
        </p:nvPicPr>
        <p:blipFill rotWithShape="1">
          <a:blip r:embed="rId3">
            <a:alphaModFix/>
          </a:blip>
          <a:srcRect b="0" l="7876" r="0" t="4159"/>
          <a:stretch/>
        </p:blipFill>
        <p:spPr>
          <a:xfrm>
            <a:off x="759225" y="1579500"/>
            <a:ext cx="3775501" cy="3400426"/>
          </a:xfrm>
          <a:prstGeom prst="rect">
            <a:avLst/>
          </a:prstGeom>
          <a:noFill/>
          <a:ln>
            <a:noFill/>
          </a:ln>
        </p:spPr>
      </p:pic>
      <p:pic>
        <p:nvPicPr>
          <p:cNvPr id="109" name="Google Shape;109;p21"/>
          <p:cNvPicPr preferRelativeResize="0"/>
          <p:nvPr/>
        </p:nvPicPr>
        <p:blipFill rotWithShape="1">
          <a:blip r:embed="rId4">
            <a:alphaModFix/>
          </a:blip>
          <a:srcRect b="0" l="0" r="0" t="0"/>
          <a:stretch/>
        </p:blipFill>
        <p:spPr>
          <a:xfrm>
            <a:off x="4986475" y="1579505"/>
            <a:ext cx="3979789" cy="3400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628650" y="273844"/>
            <a:ext cx="7886700" cy="567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1800"/>
              <a:buNone/>
            </a:pPr>
            <a:r>
              <a:rPr lang="en"/>
              <a:t>Bad!</a:t>
            </a:r>
            <a:endParaRPr/>
          </a:p>
        </p:txBody>
      </p:sp>
      <p:sp>
        <p:nvSpPr>
          <p:cNvPr id="116" name="Google Shape;116;p22"/>
          <p:cNvSpPr txBox="1"/>
          <p:nvPr>
            <p:ph idx="1" type="body"/>
          </p:nvPr>
        </p:nvSpPr>
        <p:spPr>
          <a:xfrm>
            <a:off x="674525" y="891800"/>
            <a:ext cx="5995200" cy="3670500"/>
          </a:xfrm>
          <a:prstGeom prst="rect">
            <a:avLst/>
          </a:prstGeom>
          <a:noFill/>
          <a:ln>
            <a:noFill/>
          </a:ln>
        </p:spPr>
        <p:txBody>
          <a:bodyPr anchorCtr="0" anchor="t" bIns="45700" lIns="91425" spcFirstLastPara="1" rIns="91425" wrap="square" tIns="45700">
            <a:normAutofit/>
          </a:bodyPr>
          <a:lstStyle/>
          <a:p>
            <a:pPr indent="0" lvl="0" marL="114300" rtl="0" algn="l">
              <a:lnSpc>
                <a:spcPct val="90000"/>
              </a:lnSpc>
              <a:spcBef>
                <a:spcPts val="750"/>
              </a:spcBef>
              <a:spcAft>
                <a:spcPts val="0"/>
              </a:spcAft>
              <a:buSzPts val="1800"/>
              <a:buNone/>
            </a:pPr>
            <a:r>
              <a:rPr lang="en"/>
              <a:t>click control + 8 to snap to a front view</a:t>
            </a:r>
            <a:endParaRPr/>
          </a:p>
          <a:p>
            <a:pPr indent="0" lvl="0" marL="0" rtl="0" algn="l">
              <a:lnSpc>
                <a:spcPct val="90000"/>
              </a:lnSpc>
              <a:spcBef>
                <a:spcPts val="750"/>
              </a:spcBef>
              <a:spcAft>
                <a:spcPts val="0"/>
              </a:spcAft>
              <a:buSzPts val="1800"/>
              <a:buNone/>
            </a:pPr>
            <a:r>
              <a:t/>
            </a:r>
            <a:endParaRPr/>
          </a:p>
        </p:txBody>
      </p:sp>
      <p:pic>
        <p:nvPicPr>
          <p:cNvPr id="117" name="Google Shape;117;p22"/>
          <p:cNvPicPr preferRelativeResize="0"/>
          <p:nvPr/>
        </p:nvPicPr>
        <p:blipFill rotWithShape="1">
          <a:blip r:embed="rId3">
            <a:alphaModFix/>
          </a:blip>
          <a:srcRect b="6145" l="11365" r="6633" t="4656"/>
          <a:stretch/>
        </p:blipFill>
        <p:spPr>
          <a:xfrm>
            <a:off x="743475" y="1368675"/>
            <a:ext cx="3290563" cy="3332351"/>
          </a:xfrm>
          <a:prstGeom prst="rect">
            <a:avLst/>
          </a:prstGeom>
          <a:noFill/>
          <a:ln>
            <a:noFill/>
          </a:ln>
        </p:spPr>
      </p:pic>
      <p:pic>
        <p:nvPicPr>
          <p:cNvPr id="118" name="Google Shape;118;p22"/>
          <p:cNvPicPr preferRelativeResize="0"/>
          <p:nvPr/>
        </p:nvPicPr>
        <p:blipFill rotWithShape="1">
          <a:blip r:embed="rId4">
            <a:alphaModFix/>
          </a:blip>
          <a:srcRect b="0" l="8123" r="7431" t="0"/>
          <a:stretch/>
        </p:blipFill>
        <p:spPr>
          <a:xfrm>
            <a:off x="5103777" y="1368675"/>
            <a:ext cx="3634523" cy="3193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628650" y="273844"/>
            <a:ext cx="7886700" cy="567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1800"/>
              <a:buNone/>
            </a:pPr>
            <a:r>
              <a:rPr lang="en"/>
              <a:t>Open .dwg in DraftSight</a:t>
            </a:r>
            <a:endParaRPr/>
          </a:p>
        </p:txBody>
      </p:sp>
      <p:sp>
        <p:nvSpPr>
          <p:cNvPr id="125" name="Google Shape;125;p23"/>
          <p:cNvSpPr txBox="1"/>
          <p:nvPr>
            <p:ph idx="1" type="body"/>
          </p:nvPr>
        </p:nvSpPr>
        <p:spPr>
          <a:xfrm>
            <a:off x="674525" y="891800"/>
            <a:ext cx="4681200" cy="39582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750"/>
              </a:spcBef>
              <a:spcAft>
                <a:spcPts val="0"/>
              </a:spcAft>
              <a:buSzPts val="1946"/>
              <a:buNone/>
            </a:pPr>
            <a:r>
              <a:rPr lang="en"/>
              <a:t>DraftSight and Solidworks are available on the virtual PC lab</a:t>
            </a:r>
            <a:endParaRPr/>
          </a:p>
          <a:p>
            <a:pPr indent="-342926" lvl="0" marL="457200" rtl="0" algn="l">
              <a:lnSpc>
                <a:spcPct val="115000"/>
              </a:lnSpc>
              <a:spcBef>
                <a:spcPts val="750"/>
              </a:spcBef>
              <a:spcAft>
                <a:spcPts val="0"/>
              </a:spcAft>
              <a:buSzPts val="1800"/>
              <a:buChar char="-"/>
            </a:pPr>
            <a:r>
              <a:rPr lang="en"/>
              <a:t>Delete “Solidworks Educational Product…”</a:t>
            </a:r>
            <a:endParaRPr/>
          </a:p>
          <a:p>
            <a:pPr indent="-342926" lvl="0" marL="457200" rtl="0" algn="l">
              <a:lnSpc>
                <a:spcPct val="115000"/>
              </a:lnSpc>
              <a:spcBef>
                <a:spcPts val="0"/>
              </a:spcBef>
              <a:spcAft>
                <a:spcPts val="0"/>
              </a:spcAft>
              <a:buSzPts val="1800"/>
              <a:buChar char="-"/>
            </a:pPr>
            <a:r>
              <a:rPr lang="en"/>
              <a:t>Highlight ALL lines and set line width to 0.05mm</a:t>
            </a:r>
            <a:endParaRPr/>
          </a:p>
          <a:p>
            <a:pPr indent="-342926" lvl="0" marL="457200" rtl="0" algn="l">
              <a:lnSpc>
                <a:spcPct val="115000"/>
              </a:lnSpc>
              <a:spcBef>
                <a:spcPts val="0"/>
              </a:spcBef>
              <a:spcAft>
                <a:spcPts val="0"/>
              </a:spcAft>
              <a:buSzPts val="1800"/>
              <a:buChar char="-"/>
            </a:pPr>
            <a:r>
              <a:rPr lang="en"/>
              <a:t>Change line colors</a:t>
            </a:r>
            <a:endParaRPr/>
          </a:p>
          <a:p>
            <a:pPr indent="-342900" lvl="1" marL="914400" rtl="0" algn="l">
              <a:lnSpc>
                <a:spcPct val="115000"/>
              </a:lnSpc>
              <a:spcBef>
                <a:spcPts val="0"/>
              </a:spcBef>
              <a:spcAft>
                <a:spcPts val="0"/>
              </a:spcAft>
              <a:buSzPts val="1800"/>
              <a:buChar char="-"/>
            </a:pPr>
            <a:r>
              <a:rPr lang="en"/>
              <a:t>To cut all of the way through make lines </a:t>
            </a:r>
            <a:r>
              <a:rPr b="1" lang="en">
                <a:solidFill>
                  <a:srgbClr val="FF0000"/>
                </a:solidFill>
              </a:rPr>
              <a:t>red</a:t>
            </a:r>
            <a:endParaRPr b="1">
              <a:solidFill>
                <a:srgbClr val="FF0000"/>
              </a:solidFill>
            </a:endParaRPr>
          </a:p>
          <a:p>
            <a:pPr indent="-342900" lvl="1" marL="914400" rtl="0" algn="l">
              <a:lnSpc>
                <a:spcPct val="115000"/>
              </a:lnSpc>
              <a:spcBef>
                <a:spcPts val="0"/>
              </a:spcBef>
              <a:spcAft>
                <a:spcPts val="0"/>
              </a:spcAft>
              <a:buSzPts val="1800"/>
              <a:buChar char="-"/>
            </a:pPr>
            <a:r>
              <a:rPr lang="en"/>
              <a:t>Make vector etched lines </a:t>
            </a:r>
            <a:r>
              <a:rPr b="1" lang="en">
                <a:solidFill>
                  <a:srgbClr val="FFD966"/>
                </a:solidFill>
              </a:rPr>
              <a:t>yellow</a:t>
            </a:r>
            <a:endParaRPr b="1">
              <a:solidFill>
                <a:srgbClr val="FFD966"/>
              </a:solidFill>
            </a:endParaRPr>
          </a:p>
          <a:p>
            <a:pPr indent="-342900" lvl="1" marL="914400" rtl="0" algn="l">
              <a:lnSpc>
                <a:spcPct val="115000"/>
              </a:lnSpc>
              <a:spcBef>
                <a:spcPts val="0"/>
              </a:spcBef>
              <a:spcAft>
                <a:spcPts val="0"/>
              </a:spcAft>
              <a:buSzPts val="1800"/>
              <a:buChar char="-"/>
            </a:pPr>
            <a:r>
              <a:rPr lang="en"/>
              <a:t>To raster etch use the “hatch tool” and set the pattern to solid. Then make your filled in features </a:t>
            </a:r>
            <a:r>
              <a:rPr b="1" lang="en">
                <a:solidFill>
                  <a:srgbClr val="00FF00"/>
                </a:solidFill>
              </a:rPr>
              <a:t>green</a:t>
            </a:r>
            <a:endParaRPr b="1">
              <a:solidFill>
                <a:srgbClr val="00FF00"/>
              </a:solidFill>
            </a:endParaRPr>
          </a:p>
          <a:p>
            <a:pPr indent="0" lvl="0" marL="0" rtl="0" algn="l">
              <a:lnSpc>
                <a:spcPct val="115000"/>
              </a:lnSpc>
              <a:spcBef>
                <a:spcPts val="750"/>
              </a:spcBef>
              <a:spcAft>
                <a:spcPts val="0"/>
              </a:spcAft>
              <a:buSzPts val="1946"/>
              <a:buNone/>
            </a:pPr>
            <a:r>
              <a:t/>
            </a:r>
            <a:endParaRPr/>
          </a:p>
        </p:txBody>
      </p:sp>
      <p:pic>
        <p:nvPicPr>
          <p:cNvPr id="126" name="Google Shape;126;p23"/>
          <p:cNvPicPr preferRelativeResize="0"/>
          <p:nvPr/>
        </p:nvPicPr>
        <p:blipFill rotWithShape="1">
          <a:blip r:embed="rId3">
            <a:alphaModFix/>
          </a:blip>
          <a:srcRect b="0" l="9354" r="4431" t="4671"/>
          <a:stretch/>
        </p:blipFill>
        <p:spPr>
          <a:xfrm>
            <a:off x="5486325" y="945925"/>
            <a:ext cx="3571924" cy="3541026"/>
          </a:xfrm>
          <a:prstGeom prst="rect">
            <a:avLst/>
          </a:prstGeom>
          <a:noFill/>
          <a:ln>
            <a:noFill/>
          </a:ln>
        </p:spPr>
      </p:pic>
      <p:pic>
        <p:nvPicPr>
          <p:cNvPr id="127" name="Google Shape;127;p23"/>
          <p:cNvPicPr preferRelativeResize="0"/>
          <p:nvPr/>
        </p:nvPicPr>
        <p:blipFill rotWithShape="1">
          <a:blip r:embed="rId4">
            <a:alphaModFix/>
          </a:blip>
          <a:srcRect b="2082" l="10546" r="0" t="4099"/>
          <a:stretch/>
        </p:blipFill>
        <p:spPr>
          <a:xfrm>
            <a:off x="5486325" y="842557"/>
            <a:ext cx="3754025" cy="36173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4"/>
          <p:cNvSpPr txBox="1"/>
          <p:nvPr>
            <p:ph type="title"/>
          </p:nvPr>
        </p:nvSpPr>
        <p:spPr>
          <a:xfrm>
            <a:off x="628650" y="273844"/>
            <a:ext cx="7886700" cy="567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1800"/>
              <a:buNone/>
            </a:pPr>
            <a:r>
              <a:rPr lang="en"/>
              <a:t>3D printing </a:t>
            </a:r>
            <a:endParaRPr/>
          </a:p>
        </p:txBody>
      </p:sp>
      <p:sp>
        <p:nvSpPr>
          <p:cNvPr id="134" name="Google Shape;134;p24"/>
          <p:cNvSpPr txBox="1"/>
          <p:nvPr>
            <p:ph idx="1" type="body"/>
          </p:nvPr>
        </p:nvSpPr>
        <p:spPr>
          <a:xfrm>
            <a:off x="674525" y="891800"/>
            <a:ext cx="4681200" cy="39582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750"/>
              </a:spcBef>
              <a:spcAft>
                <a:spcPts val="0"/>
              </a:spcAft>
              <a:buSzPts val="1800"/>
              <a:buNone/>
            </a:pPr>
            <a:r>
              <a:rPr lang="en"/>
              <a:t>RPL Printers (Lulzbot mini 2)</a:t>
            </a:r>
            <a:endParaRPr/>
          </a:p>
          <a:p>
            <a:pPr indent="-342900" lvl="0" marL="457200" rtl="0" algn="l">
              <a:lnSpc>
                <a:spcPct val="115000"/>
              </a:lnSpc>
              <a:spcBef>
                <a:spcPts val="750"/>
              </a:spcBef>
              <a:spcAft>
                <a:spcPts val="0"/>
              </a:spcAft>
              <a:buSzPts val="1800"/>
              <a:buChar char="-"/>
            </a:pPr>
            <a:r>
              <a:rPr lang="en"/>
              <a:t>PLA</a:t>
            </a:r>
            <a:endParaRPr/>
          </a:p>
          <a:p>
            <a:pPr indent="0" lvl="0" marL="0" rtl="0" algn="l">
              <a:lnSpc>
                <a:spcPct val="115000"/>
              </a:lnSpc>
              <a:spcBef>
                <a:spcPts val="750"/>
              </a:spcBef>
              <a:spcAft>
                <a:spcPts val="0"/>
              </a:spcAft>
              <a:buSzPts val="1800"/>
              <a:buNone/>
            </a:pPr>
            <a:r>
              <a:rPr lang="en"/>
              <a:t>Preparing files</a:t>
            </a:r>
            <a:endParaRPr/>
          </a:p>
          <a:p>
            <a:pPr indent="-342900" lvl="0" marL="457200" rtl="0" algn="l">
              <a:lnSpc>
                <a:spcPct val="115000"/>
              </a:lnSpc>
              <a:spcBef>
                <a:spcPts val="750"/>
              </a:spcBef>
              <a:spcAft>
                <a:spcPts val="0"/>
              </a:spcAft>
              <a:buSzPts val="1800"/>
              <a:buChar char="-"/>
            </a:pPr>
            <a:r>
              <a:rPr lang="en"/>
              <a:t>Save as .STL</a:t>
            </a:r>
            <a:endParaRPr/>
          </a:p>
          <a:p>
            <a:pPr indent="-342900" lvl="0" marL="457200" rtl="0" algn="l">
              <a:lnSpc>
                <a:spcPct val="115000"/>
              </a:lnSpc>
              <a:spcBef>
                <a:spcPts val="0"/>
              </a:spcBef>
              <a:spcAft>
                <a:spcPts val="0"/>
              </a:spcAft>
              <a:buSzPts val="1800"/>
              <a:buChar char="-"/>
            </a:pPr>
            <a:r>
              <a:rPr lang="en"/>
              <a:t>Open your STL in CuraLULZBOT</a:t>
            </a:r>
            <a:endParaRPr/>
          </a:p>
          <a:p>
            <a:pPr indent="-342900" lvl="0" marL="457200" rtl="0" algn="l">
              <a:lnSpc>
                <a:spcPct val="115000"/>
              </a:lnSpc>
              <a:spcBef>
                <a:spcPts val="0"/>
              </a:spcBef>
              <a:spcAft>
                <a:spcPts val="0"/>
              </a:spcAft>
              <a:buSzPts val="1800"/>
              <a:buChar char="-"/>
            </a:pPr>
            <a:r>
              <a:rPr lang="en"/>
              <a:t>Make sure your part is flat on the bed</a:t>
            </a:r>
            <a:endParaRPr/>
          </a:p>
          <a:p>
            <a:pPr indent="-342900" lvl="0" marL="457200" rtl="0" algn="l">
              <a:lnSpc>
                <a:spcPct val="115000"/>
              </a:lnSpc>
              <a:spcBef>
                <a:spcPts val="0"/>
              </a:spcBef>
              <a:spcAft>
                <a:spcPts val="0"/>
              </a:spcAft>
              <a:buSzPts val="1800"/>
              <a:buChar char="-"/>
            </a:pPr>
            <a:r>
              <a:rPr lang="en"/>
              <a:t>Save as .gcode</a:t>
            </a:r>
            <a:endParaRPr/>
          </a:p>
        </p:txBody>
      </p:sp>
      <p:pic>
        <p:nvPicPr>
          <p:cNvPr id="135" name="Google Shape;135;p24"/>
          <p:cNvPicPr preferRelativeResize="0"/>
          <p:nvPr/>
        </p:nvPicPr>
        <p:blipFill rotWithShape="1">
          <a:blip r:embed="rId3">
            <a:alphaModFix/>
          </a:blip>
          <a:srcRect b="27292" l="12214" r="6464" t="25626"/>
          <a:stretch/>
        </p:blipFill>
        <p:spPr>
          <a:xfrm>
            <a:off x="5508125" y="144575"/>
            <a:ext cx="3522325" cy="1529447"/>
          </a:xfrm>
          <a:prstGeom prst="rect">
            <a:avLst/>
          </a:prstGeom>
          <a:noFill/>
          <a:ln>
            <a:noFill/>
          </a:ln>
        </p:spPr>
      </p:pic>
      <p:pic>
        <p:nvPicPr>
          <p:cNvPr id="136" name="Google Shape;136;p24"/>
          <p:cNvPicPr preferRelativeResize="0"/>
          <p:nvPr/>
        </p:nvPicPr>
        <p:blipFill rotWithShape="1">
          <a:blip r:embed="rId4">
            <a:alphaModFix/>
          </a:blip>
          <a:srcRect b="12195" l="0" r="0" t="21845"/>
          <a:stretch/>
        </p:blipFill>
        <p:spPr>
          <a:xfrm>
            <a:off x="5508125" y="1752306"/>
            <a:ext cx="3522323" cy="309769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